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6" r:id="rId1"/>
    <p:sldMasterId id="2147483928" r:id="rId2"/>
    <p:sldMasterId id="2147483940" r:id="rId3"/>
  </p:sldMasterIdLst>
  <p:notesMasterIdLst>
    <p:notesMasterId r:id="rId12"/>
  </p:notesMasterIdLst>
  <p:sldIdLst>
    <p:sldId id="599" r:id="rId4"/>
    <p:sldId id="681" r:id="rId5"/>
    <p:sldId id="602" r:id="rId6"/>
    <p:sldId id="603" r:id="rId7"/>
    <p:sldId id="604" r:id="rId8"/>
    <p:sldId id="605" r:id="rId9"/>
    <p:sldId id="606" r:id="rId10"/>
    <p:sldId id="703" r:id="rId11"/>
  </p:sldIdLst>
  <p:sldSz cx="12190413" cy="6859588"/>
  <p:notesSz cx="6858000" cy="9144000"/>
  <p:defaultTextStyle>
    <a:defPPr>
      <a:defRPr lang="ru-RU"/>
    </a:defPPr>
    <a:lvl1pPr marL="0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18A84B"/>
    <a:srgbClr val="0C5024"/>
    <a:srgbClr val="E74560"/>
    <a:srgbClr val="EC6E83"/>
    <a:srgbClr val="4C9E8A"/>
    <a:srgbClr val="53AD98"/>
    <a:srgbClr val="BB1205"/>
    <a:srgbClr val="91CBBD"/>
    <a:srgbClr val="BE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64106" autoAdjust="0"/>
  </p:normalViewPr>
  <p:slideViewPr>
    <p:cSldViewPr snapToGrid="0" snapToObjects="1">
      <p:cViewPr varScale="1">
        <p:scale>
          <a:sx n="39" d="100"/>
          <a:sy n="39" d="100"/>
        </p:scale>
        <p:origin x="1692" y="2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DB1AAF8-0D13-DC48-86D8-F1EE68255858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EC01FA-41C4-844F-B370-A38D0EBD5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4251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88502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32753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77004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721254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4A5CDC31-8F40-FB46-9894-79B150044C2D}" type="slidenum">
              <a:rPr lang="ru-RU" sz="12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/>
              <a:t>Первые поставки зубных паст LACALUT в СССР начались в 1977 году. Наряду с богемским хрусталем, финским сервелатом, джинсами и чешской мебелью, зубные пасты LACALUT быстро и по праву заняли место престижного «дефицита». Большая часть продукции в то время поставлялась преимущественно в Четвертое управление Минздрава (обслуживающее членов правительства и ЦК КПСС) и лечебные учреждения Москвы и Ленинграда, тем не менее с LACALUT смогли познакомиться очень многие специалисты и немало обыкновенных граждан всего Советского Союза, по достоинству оценив его уникальные лечебные свойства. Причем для многих из них это была «любовь с первого взгляда», которой они не изменяют до сих пор.</a:t>
            </a:r>
          </a:p>
          <a:p>
            <a:endParaRPr lang="ru-RU" dirty="0"/>
          </a:p>
          <a:p>
            <a:r>
              <a:rPr lang="ru-RU" dirty="0"/>
              <a:t>Несмотря на все последующие политические и экономические перипетии, все эти годы LACALUT сохранял свое присутствие в России. Продукция LACALUT подтверждала и укрепляла свой авторитет у специалистов, становясь все более доступной для потребителей, но, не теряя при этом своего непревзойденного качества и эффективности.</a:t>
            </a:r>
          </a:p>
          <a:p>
            <a:endParaRPr lang="ru-RU" dirty="0"/>
          </a:p>
          <a:p>
            <a:r>
              <a:rPr lang="ru-RU" dirty="0"/>
              <a:t>ЛАКТАТ АЛЮМИНИЯ</a:t>
            </a:r>
          </a:p>
          <a:p>
            <a:r>
              <a:rPr lang="ru-RU" dirty="0"/>
              <a:t>История борьбы с кровоточивостью десен насчитывает не одно тысячелетие. Скажем лишь, что 4-5 тыс. лет назад люди применяли целебные травы и минералы для лечения кровоточащих десен. Об этом свидетельствуют некоторые медицинские трактаты древнего Китая, Индии, Междуречья, Египта. В средние века, как известно, гигиена полости рта, была «не в почете».</a:t>
            </a:r>
          </a:p>
          <a:p>
            <a:endParaRPr lang="ru-RU" dirty="0"/>
          </a:p>
          <a:p>
            <a:r>
              <a:rPr lang="ru-RU" dirty="0"/>
              <a:t>По описанию героев средневековых романов можно понять, насколько было запущено состояние их зубов и десен, какой запах разил изо рта. Так писатель Николай Костомаров, в книге «Быт и нравы русского народа в XVI-XVII веке» отмечает, что русские люди пытались затушевать запах изо рта и вылечить воспаление десен чесноком, луком, чабрецом. Однако, по мнению иностранцев, бывавших в Московии в те годы, изо рта у русских пахло так жутко, что неприятно было разговаривать с собеседником. При этом должной чистки зубов и заботы о деснах как таковой не было.</a:t>
            </a:r>
          </a:p>
          <a:p>
            <a:endParaRPr lang="ru-RU" dirty="0"/>
          </a:p>
          <a:p>
            <a:r>
              <a:rPr lang="ru-RU" dirty="0"/>
              <a:t>Правда необходимо отметить, что знахари и ведуны применяли для прекращения кровоточивости десен квасцы, обладающие вяжущим действием. В 20-х годах прошлого века, известный немецкий профессор </a:t>
            </a:r>
            <a:r>
              <a:rPr lang="ru-RU" dirty="0" err="1"/>
              <a:t>Берингер</a:t>
            </a:r>
            <a:r>
              <a:rPr lang="ru-RU" dirty="0"/>
              <a:t> выявил вяжущее и </a:t>
            </a:r>
            <a:r>
              <a:rPr lang="ru-RU" dirty="0" err="1"/>
              <a:t>гемостатическое</a:t>
            </a:r>
            <a:r>
              <a:rPr lang="ru-RU" dirty="0"/>
              <a:t> действие </a:t>
            </a:r>
            <a:r>
              <a:rPr lang="ru-RU" dirty="0" err="1"/>
              <a:t>лактата</a:t>
            </a:r>
            <a:r>
              <a:rPr lang="ru-RU" dirty="0"/>
              <a:t> алюминия. Запатентовав формулу, он первым в мире начал производство зубного порошка под торговым наименованием LACALUT®. Название родилось из первых двух слогов активного вещества </a:t>
            </a:r>
            <a:r>
              <a:rPr lang="ru-RU" dirty="0" err="1"/>
              <a:t>ЛАКтат</a:t>
            </a:r>
            <a:r>
              <a:rPr lang="ru-RU" dirty="0"/>
              <a:t> </a:t>
            </a:r>
            <a:r>
              <a:rPr lang="ru-RU" dirty="0" err="1"/>
              <a:t>АЛЮминия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8826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4A5CDC31-8F40-FB46-9894-79B150044C2D}" type="slidenum">
              <a:rPr lang="ru-RU" sz="12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/>
              <a:t>Как вспоминает Доктор </a:t>
            </a:r>
            <a:r>
              <a:rPr lang="ru-RU" dirty="0" err="1"/>
              <a:t>Тайсс</a:t>
            </a:r>
            <a:r>
              <a:rPr lang="ru-RU" dirty="0"/>
              <a:t>, первые шаги в разработке и создании лекарств на базе растительного сырья он сделал в аптеке города </a:t>
            </a:r>
            <a:r>
              <a:rPr lang="ru-RU" dirty="0" err="1"/>
              <a:t>Хомбурга</a:t>
            </a:r>
            <a:r>
              <a:rPr lang="ru-RU" dirty="0"/>
              <a:t>, которую получил от отца, бывшего, кстати, Президентом Ассоциации аптекарей земли Саар. Работа в аптеке подтвердила правильность выбранного направления. В 1978 году в </a:t>
            </a:r>
            <a:r>
              <a:rPr lang="ru-RU" dirty="0" err="1"/>
              <a:t>Хомбурге</a:t>
            </a:r>
            <a:r>
              <a:rPr lang="ru-RU" dirty="0"/>
              <a:t> Петер </a:t>
            </a:r>
            <a:r>
              <a:rPr lang="ru-RU" dirty="0" err="1"/>
              <a:t>Тайсс</a:t>
            </a:r>
            <a:r>
              <a:rPr lang="ru-RU" dirty="0"/>
              <a:t> основал и возглавил фармацевтический завод </a:t>
            </a:r>
            <a:r>
              <a:rPr lang="ru-RU" dirty="0" err="1"/>
              <a:t>Dr</a:t>
            </a:r>
            <a:r>
              <a:rPr lang="ru-RU" dirty="0"/>
              <a:t>. </a:t>
            </a:r>
            <a:r>
              <a:rPr lang="ru-RU" dirty="0" err="1"/>
              <a:t>Theiss</a:t>
            </a:r>
            <a:r>
              <a:rPr lang="ru-RU" dirty="0"/>
              <a:t> </a:t>
            </a:r>
            <a:r>
              <a:rPr lang="ru-RU" dirty="0" err="1"/>
              <a:t>Naturwaren</a:t>
            </a:r>
            <a:r>
              <a:rPr lang="ru-RU" dirty="0"/>
              <a:t> </a:t>
            </a:r>
            <a:r>
              <a:rPr lang="ru-RU" dirty="0" err="1"/>
              <a:t>GmbH</a:t>
            </a:r>
            <a:r>
              <a:rPr lang="ru-RU" dirty="0"/>
              <a:t> («Доктор </a:t>
            </a:r>
            <a:r>
              <a:rPr lang="ru-RU" dirty="0" err="1"/>
              <a:t>Тайсс</a:t>
            </a:r>
            <a:r>
              <a:rPr lang="ru-RU" dirty="0"/>
              <a:t> </a:t>
            </a:r>
            <a:r>
              <a:rPr lang="ru-RU" dirty="0" err="1"/>
              <a:t>Натурварен</a:t>
            </a:r>
            <a:r>
              <a:rPr lang="ru-RU" dirty="0"/>
              <a:t>»), который стал специализироваться на производстве лекарственных препаратов и лечебной косметики на основе целебных трав. Выпускаемая продукция быстро завоевала доверие потребителей Германии, и с начала 80-х годов началось активное освоение зарубежных рынков.</a:t>
            </a:r>
          </a:p>
          <a:p>
            <a:r>
              <a:rPr lang="ru-RU" dirty="0"/>
              <a:t>Очень скоро производственные мощности аптеки уже не могли удовлетворить возросший спрос на препараты. Так появилась идея строительства фармацевтического предприятия </a:t>
            </a:r>
            <a:r>
              <a:rPr lang="ru-RU" dirty="0" err="1"/>
              <a:t>Dr</a:t>
            </a:r>
            <a:r>
              <a:rPr lang="ru-RU" dirty="0"/>
              <a:t>. </a:t>
            </a:r>
            <a:r>
              <a:rPr lang="ru-RU" dirty="0" err="1"/>
              <a:t>Peter</a:t>
            </a:r>
            <a:r>
              <a:rPr lang="ru-RU" dirty="0"/>
              <a:t> </a:t>
            </a:r>
            <a:r>
              <a:rPr lang="ru-RU" dirty="0" err="1"/>
              <a:t>Theiss</a:t>
            </a:r>
            <a:r>
              <a:rPr lang="ru-RU" dirty="0"/>
              <a:t> </a:t>
            </a:r>
            <a:r>
              <a:rPr lang="ru-RU" dirty="0" err="1"/>
              <a:t>Naturwaren</a:t>
            </a:r>
            <a:r>
              <a:rPr lang="ru-RU" dirty="0"/>
              <a:t> </a:t>
            </a:r>
            <a:r>
              <a:rPr lang="ru-RU" dirty="0" err="1"/>
              <a:t>GmbH</a:t>
            </a:r>
            <a:r>
              <a:rPr lang="ru-RU" dirty="0"/>
              <a:t>. В разработке проекта была полностью принята во внимания философия компании – «взять у природы все самое лучшее и полезное для здоровья человека»». В строительстве максимально использовались экологически чистые природные материалы. Даже покраска отдельных элементов выполнялась только натуральными красками.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m.golovkina\Desktop\1777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4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76149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m.golovkina\Desktop\1777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8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1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7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568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568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31" y="1535469"/>
            <a:ext cx="538886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031" y="2175379"/>
            <a:ext cx="538886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6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7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109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4" y="273115"/>
            <a:ext cx="681425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109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1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8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77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877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87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4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01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76149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6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m.golovkina\Desktop\1777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26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13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1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2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568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568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31" y="1535469"/>
            <a:ext cx="538886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031" y="2175379"/>
            <a:ext cx="538886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0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40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1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109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4" y="273115"/>
            <a:ext cx="681425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109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77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877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87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54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00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76149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6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7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568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568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31" y="1535469"/>
            <a:ext cx="538886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031" y="2175379"/>
            <a:ext cx="538886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5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109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4" y="273115"/>
            <a:ext cx="681425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109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77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877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87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2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50000"/>
              </a:schemeClr>
            </a:gs>
            <a:gs pos="33000">
              <a:schemeClr val="bg1">
                <a:lumMod val="6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логотипы\LACALUT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68" y="2430263"/>
            <a:ext cx="9115052" cy="17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35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9" y="107195"/>
            <a:ext cx="6545179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cs typeface="Calibri" panose="020F0502020204030204" pitchFamily="34" charset="0"/>
              </a:rPr>
              <a:t>ЛАКТАТ АЛЮМИНИЯ - ОТКРЫТИЕ </a:t>
            </a:r>
            <a:r>
              <a:rPr lang="en-US" sz="2800" dirty="0">
                <a:cs typeface="Calibri" panose="020F0502020204030204" pitchFamily="34" charset="0"/>
              </a:rPr>
              <a:t>XX </a:t>
            </a:r>
            <a:r>
              <a:rPr lang="ru-RU" sz="2800" dirty="0">
                <a:cs typeface="Calibri" panose="020F0502020204030204" pitchFamily="34" charset="0"/>
              </a:rPr>
              <a:t>ВЕКА </a:t>
            </a:r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5630778" y="1243086"/>
            <a:ext cx="5082139" cy="226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88502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 20-х годах прошлого века, известный немецкий профессор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Берингер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выявил вяжущее и гемостатическое действие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лактата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алюминия.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just" defTabSz="1088502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Запатентовав формулу, он первым в мире начал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производство зубного порошка под торговым наименованием LACALUT®. 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8482" name="Picture 2" descr="C:\Users\m.erina\Desktop\достиже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342" y="3687472"/>
            <a:ext cx="4957010" cy="2311664"/>
          </a:xfrm>
          <a:prstGeom prst="rect">
            <a:avLst/>
          </a:prstGeom>
          <a:noFill/>
        </p:spPr>
      </p:pic>
      <p:pic>
        <p:nvPicPr>
          <p:cNvPr id="148483" name="Picture 3" descr="C:\Users\m.erina\Desktop\О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96" y="1243086"/>
            <a:ext cx="4733304" cy="2444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40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081" y="115863"/>
            <a:ext cx="5959484" cy="54080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ЧЕМ </a:t>
            </a:r>
            <a:r>
              <a:rPr lang="ru-RU" sz="2800" dirty="0">
                <a:latin typeface="+mj-lt"/>
                <a:cs typeface="Calibri" panose="020F0502020204030204" pitchFamily="34" charset="0"/>
              </a:rPr>
              <a:t>УНИКАЛЬНОСТЬ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LACALUT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0" y="1560933"/>
            <a:ext cx="4054844" cy="327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935891" y="1397350"/>
            <a:ext cx="6282734" cy="269523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Название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LACALUT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происходит от главного активного вещества -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</a:t>
            </a:r>
            <a:r>
              <a:rPr lang="ru-RU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тат</a:t>
            </a:r>
            <a:r>
              <a:rPr lang="ru-RU" sz="2400" dirty="0">
                <a:solidFill>
                  <a:srgbClr val="D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АЛЮ</a:t>
            </a:r>
            <a:r>
              <a:rPr lang="ru-RU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миния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соль молочной кислоты,</a:t>
            </a: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которая обладает ярко выраженным вяжущим и противовоспалительным действиями</a:t>
            </a:r>
          </a:p>
        </p:txBody>
      </p:sp>
      <p:pic>
        <p:nvPicPr>
          <p:cNvPr id="11266" name="Picture 2" descr="C:\Users\m.erina\Desktop\Картинки\зуб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0480" y="4340995"/>
            <a:ext cx="2640085" cy="1369800"/>
          </a:xfrm>
          <a:prstGeom prst="rect">
            <a:avLst/>
          </a:prstGeom>
          <a:noFill/>
        </p:spPr>
      </p:pic>
      <p:pic>
        <p:nvPicPr>
          <p:cNvPr id="11267" name="Picture 3" descr="C:\Users\m.erina\Desktop\Картинки\зуб.png"/>
          <p:cNvPicPr>
            <a:picLocks noChangeAspect="1" noChangeArrowheads="1"/>
          </p:cNvPicPr>
          <p:nvPr/>
        </p:nvPicPr>
        <p:blipFill rotWithShape="1">
          <a:blip r:embed="rId5"/>
          <a:srcRect l="13021" r="8849"/>
          <a:stretch/>
        </p:blipFill>
        <p:spPr bwMode="auto">
          <a:xfrm>
            <a:off x="4954928" y="4340994"/>
            <a:ext cx="2814834" cy="1360175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7947439" y="5063177"/>
            <a:ext cx="34024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8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13" y="93943"/>
            <a:ext cx="5590601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cs typeface="Calibri" panose="020F0502020204030204" pitchFamily="34" charset="0"/>
              </a:rPr>
              <a:t>ПЕРЕДАЧА БРЕНДА И РЕЦЕПТУРЫ</a:t>
            </a:r>
          </a:p>
        </p:txBody>
      </p:sp>
      <p:pic>
        <p:nvPicPr>
          <p:cNvPr id="4" name="Picture 3" descr="C:\Users\m.erina\Desktop\О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187" y="1786950"/>
            <a:ext cx="3539162" cy="1755473"/>
          </a:xfrm>
          <a:prstGeom prst="rect">
            <a:avLst/>
          </a:prstGeom>
          <a:noFill/>
        </p:spPr>
      </p:pic>
      <p:pic>
        <p:nvPicPr>
          <p:cNvPr id="150530" name="Picture 2" descr="C:\Users\m.erina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867" y="3820412"/>
            <a:ext cx="2556933" cy="584343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210168" y="2355182"/>
            <a:ext cx="1266113" cy="6327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859" y="1834043"/>
            <a:ext cx="3784030" cy="167501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4996435" y="4066266"/>
            <a:ext cx="1693578" cy="1044431"/>
            <a:chOff x="3899425" y="4477152"/>
            <a:chExt cx="1270349" cy="926030"/>
          </a:xfrm>
        </p:grpSpPr>
        <p:sp>
          <p:nvSpPr>
            <p:cNvPr id="9" name="TextBox 8"/>
            <p:cNvSpPr txBox="1"/>
            <p:nvPr/>
          </p:nvSpPr>
          <p:spPr>
            <a:xfrm>
              <a:off x="3903356" y="4864698"/>
              <a:ext cx="1170425" cy="53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DE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 </a:t>
              </a:r>
              <a:r>
                <a:rPr lang="ru-RU" sz="2800" b="1" dirty="0">
                  <a:solidFill>
                    <a:srgbClr val="DE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год</a:t>
              </a:r>
            </a:p>
          </p:txBody>
        </p:sp>
        <p:pic>
          <p:nvPicPr>
            <p:cNvPr id="11" name="Picture 2" descr="N:\логотипы\LACALUT 20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425" y="4477152"/>
              <a:ext cx="1270349" cy="29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 descr="N:\логотипы\DR.THEI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28" y="3924300"/>
            <a:ext cx="2318491" cy="4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69116" y="4595766"/>
            <a:ext cx="28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34783" y="4595766"/>
            <a:ext cx="283282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2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51" y="119462"/>
            <a:ext cx="5125699" cy="54080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DR. THEISS NATURWAREN GMBH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6554" y="1525428"/>
            <a:ext cx="8015896" cy="2264349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marL="340157" indent="-34015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1978 году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Доктор Петер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Тайсс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открыл фабрику в Хомбурге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0157" indent="-340157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Доктор Петер Тайсс, руководитель завода – легенда современной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фитомедицины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Германии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Сегодня продукция завода компании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Theiss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Naturwaren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GmbH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зарекомендовала себя как эффективная и высококачественная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59" y="4292993"/>
            <a:ext cx="7066599" cy="17254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301" y="1163478"/>
            <a:ext cx="2340845" cy="38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4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15" y="59029"/>
            <a:ext cx="8738462" cy="64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cs typeface="Calibri" panose="020F0502020204030204" pitchFamily="34" charset="0"/>
              </a:rPr>
              <a:t>СОТРУДНИЧЕСТВО С МЕЖДУНАРОДНЫМИ УНИВЕРСИТЕТАМИ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5" y="1225847"/>
            <a:ext cx="11711035" cy="47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2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мужчина, в позе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1AC4B3D-B021-4FA3-A801-EBD26890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"/>
            <a:ext cx="12272790" cy="68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0478"/>
      </p:ext>
    </p:extLst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24248</TotalTime>
  <Words>683</Words>
  <Application>Microsoft Office PowerPoint</Application>
  <PresentationFormat>Произвольный</PresentationFormat>
  <Paragraphs>32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Презентация PowerPoint</vt:lpstr>
      <vt:lpstr>ЛАКТАТ АЛЮМИНИЯ - ОТКРЫТИЕ XX ВЕКА </vt:lpstr>
      <vt:lpstr>Презентация PowerPoint</vt:lpstr>
      <vt:lpstr>ПЕРЕДАЧА БРЕНДА И РЕЦЕПТУРЫ</vt:lpstr>
      <vt:lpstr>Презентация PowerPoint</vt:lpstr>
      <vt:lpstr>СОТРУДНИЧЕСТВО С МЕЖДУНАРОДНЫМИ УНИВЕРСИТЕТАМИ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Dryagina</dc:creator>
  <cp:lastModifiedBy>Якунина Марина</cp:lastModifiedBy>
  <cp:revision>2441</cp:revision>
  <dcterms:created xsi:type="dcterms:W3CDTF">2013-09-07T19:33:14Z</dcterms:created>
  <dcterms:modified xsi:type="dcterms:W3CDTF">2022-03-31T17:32:24Z</dcterms:modified>
</cp:coreProperties>
</file>