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6" r:id="rId1"/>
    <p:sldMasterId id="2147483928" r:id="rId2"/>
    <p:sldMasterId id="2147483940" r:id="rId3"/>
    <p:sldMasterId id="2147483965" r:id="rId4"/>
  </p:sldMasterIdLst>
  <p:notesMasterIdLst>
    <p:notesMasterId r:id="rId33"/>
  </p:notesMasterIdLst>
  <p:sldIdLst>
    <p:sldId id="599" r:id="rId5"/>
    <p:sldId id="683" r:id="rId6"/>
    <p:sldId id="577" r:id="rId7"/>
    <p:sldId id="585" r:id="rId8"/>
    <p:sldId id="578" r:id="rId9"/>
    <p:sldId id="518" r:id="rId10"/>
    <p:sldId id="519" r:id="rId11"/>
    <p:sldId id="520" r:id="rId12"/>
    <p:sldId id="586" r:id="rId13"/>
    <p:sldId id="587" r:id="rId14"/>
    <p:sldId id="588" r:id="rId15"/>
    <p:sldId id="710" r:id="rId16"/>
    <p:sldId id="659" r:id="rId17"/>
    <p:sldId id="521" r:id="rId18"/>
    <p:sldId id="522" r:id="rId19"/>
    <p:sldId id="746" r:id="rId20"/>
    <p:sldId id="524" r:id="rId21"/>
    <p:sldId id="643" r:id="rId22"/>
    <p:sldId id="525" r:id="rId23"/>
    <p:sldId id="526" r:id="rId24"/>
    <p:sldId id="527" r:id="rId25"/>
    <p:sldId id="528" r:id="rId26"/>
    <p:sldId id="589" r:id="rId27"/>
    <p:sldId id="745" r:id="rId28"/>
    <p:sldId id="770" r:id="rId29"/>
    <p:sldId id="658" r:id="rId30"/>
    <p:sldId id="529" r:id="rId31"/>
    <p:sldId id="703" r:id="rId32"/>
  </p:sldIdLst>
  <p:sldSz cx="12190413" cy="6859588"/>
  <p:notesSz cx="6858000" cy="9144000"/>
  <p:defaultTextStyle>
    <a:defPPr>
      <a:defRPr lang="ru-RU"/>
    </a:defPPr>
    <a:lvl1pPr marL="0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54425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3FF"/>
    <a:srgbClr val="18A84B"/>
    <a:srgbClr val="0C5024"/>
    <a:srgbClr val="E74560"/>
    <a:srgbClr val="EC6E83"/>
    <a:srgbClr val="4C9E8A"/>
    <a:srgbClr val="53AD98"/>
    <a:srgbClr val="BB1205"/>
    <a:srgbClr val="91CBBD"/>
    <a:srgbClr val="BE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3792" autoAdjust="0"/>
  </p:normalViewPr>
  <p:slideViewPr>
    <p:cSldViewPr snapToGrid="0" snapToObjects="1">
      <p:cViewPr varScale="1">
        <p:scale>
          <a:sx n="57" d="100"/>
          <a:sy n="57" d="100"/>
        </p:scale>
        <p:origin x="1000" y="3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DB1AAF8-0D13-DC48-86D8-F1EE68255858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2EC01FA-41C4-844F-B370-A38D0EBD5E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02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4251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4251" algn="l" defTabSz="544251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88502" algn="l" defTabSz="544251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32753" algn="l" defTabSz="544251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77004" algn="l" defTabSz="544251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721254" algn="l" defTabSz="5442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5442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5442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5442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-journal.org/medical/effekty-primeneniya-arginin-soderzhashhix-preparatov-v-otnoshenii-parodontologicheskix-bolnyx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Спросить: какие компоненты должны быть обязательно в зубной пасте?</a:t>
            </a:r>
            <a:r>
              <a:rPr lang="ru-RU" baseline="0" dirty="0"/>
              <a:t> Что уникального в </a:t>
            </a:r>
            <a:r>
              <a:rPr lang="ru-RU" baseline="0" dirty="0" err="1"/>
              <a:t>Лакалют</a:t>
            </a:r>
            <a:r>
              <a:rPr lang="ru-RU" baseline="0" dirty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01FA-41C4-844F-B370-A38D0EBD5ED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354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Вяжущие средства при нанесении на слизистые оболочки, кожу. раневые поверхности вызывают уплотнение поверхностного слоя ткани (дубящее действие) с уменьшением ее проницаемости за счет неспецифических физико-химических изменений коллоидов клеток, внеклеточной жидкости, слизи, экссудата. Взаимодействуя с белками, они образуют нерастворимые </a:t>
            </a:r>
            <a:r>
              <a:rPr lang="ru-RU" sz="12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альбуминаты</a:t>
            </a:r>
            <a:r>
              <a:rPr lang="ru-RU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(коагуляция - ожог). Формируется плотная эластичная пленка, защищающая ткани от воздействия раздражающих веществ, уменьшающая боль, способствующая сужению капилляров, уменьшению гиперемии, уплотнению стенки сосудов, снижению секреции желез и активности ферментов. Уменьшение проницаемости тканей блокирует экссудацию. Снижая активность ферментов, препараты гасят "пожар обмена" в очаге воспаления. Совокупность указанных эффектов объясняет местное противовоспалительное действие вяжущих средств. Коагулируя белки плазмы, они способствуют остановке капиллярных кровотечений. Коагуляция белков микробной клетки обеспечивает противомикробное действие.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5E2A-16C6-49A9-BD27-4BF7FC54063E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469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32386-0EC3-3D4B-BD72-8B6B9D86D52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565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32386-0EC3-3D4B-BD72-8B6B9D86D528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99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01FA-41C4-844F-B370-A38D0EBD5EDA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178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L-аргинин - это аминокислота, которую мы усваиваем в рационе, и в меньшей степени мы</a:t>
            </a:r>
            <a:r>
              <a:rPr lang="ru-RU" baseline="0" dirty="0"/>
              <a:t> можем</a:t>
            </a:r>
            <a:r>
              <a:rPr lang="ru-RU" dirty="0"/>
              <a:t> производить ее самостоятельно.</a:t>
            </a:r>
            <a:r>
              <a:rPr lang="ru-RU" baseline="0" dirty="0"/>
              <a:t> Выделяется со слюной в ротовую полость.</a:t>
            </a:r>
            <a:endParaRPr lang="ru-RU" dirty="0"/>
          </a:p>
          <a:p>
            <a:r>
              <a:rPr lang="ru-RU" dirty="0"/>
              <a:t>В основном используется в качестве защиты от гиперчувствительных зубов.</a:t>
            </a:r>
          </a:p>
          <a:p>
            <a:r>
              <a:rPr lang="ru-RU" dirty="0"/>
              <a:t>В полости рта высококонцентрированный аргинин воздействует на бактериальную микропленку, то есть бляшка разрушается, а локальная деградация L-аргинина вызывает нейтрализацию кислот</a:t>
            </a:r>
          </a:p>
          <a:p>
            <a:r>
              <a:rPr lang="ru-RU" dirty="0"/>
              <a:t>Кроме того, он служит защитой от кариеса, особенно при корневом кариесе.</a:t>
            </a:r>
          </a:p>
          <a:p>
            <a:endParaRPr lang="ru-RU" dirty="0"/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Аргинин вырабатывается из слюнных желез. Согласно исследованию, у людей, не страдающих кариесом, существенно повышен уровень свободного аргинина в слюне, а также активнее действует система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аргениндезиминазы</a:t>
            </a:r>
            <a:r>
              <a:rPr lang="ru-RU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, разрушающая зубной налет, по сравнению с группой контроля. Система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аргининдезиминазы</a:t>
            </a:r>
            <a:r>
              <a:rPr lang="ru-RU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способствует выделению орнитина, аммиака и углекислого газа из аргинина, а также выработке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аденозинтрифосфата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. Кроме того, система способствует поддержанию кислотно-щелочного баланса в ротовой полости.</a:t>
            </a:r>
          </a:p>
          <a:p>
            <a:r>
              <a:rPr lang="en-US" dirty="0">
                <a:hlinkClick r:id="rId3"/>
              </a:rPr>
              <a:t>https://research-journal.org/medical/effekty-primeneniya-arginin-soderzhashhix-preparatov-v-otnoshenii-parodontologicheskix-bolnyx/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32386-0EC3-3D4B-BD72-8B6B9D86D528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99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01FA-41C4-844F-B370-A38D0EBD5EDA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737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409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5E2A-16C6-49A9-BD27-4BF7FC54063E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551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600" dirty="0" err="1"/>
              <a:t>Пирофосфаты</a:t>
            </a:r>
            <a:r>
              <a:rPr lang="ru-RU" sz="600" dirty="0"/>
              <a:t> в составе зубных паст в некоторой степени компенсирует недостаток естественных </a:t>
            </a:r>
            <a:r>
              <a:rPr lang="ru-RU" sz="600" dirty="0" err="1"/>
              <a:t>пирофосфатов</a:t>
            </a:r>
            <a:r>
              <a:rPr lang="ru-RU" sz="600" dirty="0"/>
              <a:t> в слюне у людей, склонных к образованию зубного камня. Известно, что у таких лиц возможно также отсутствие специфического белка слюны, предотвращающего осаждению фосфата кальция и рост кристаллов.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5E2A-16C6-49A9-BD27-4BF7FC54063E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879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01FA-41C4-844F-B370-A38D0EBD5EDA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476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42590">
              <a:defRPr/>
            </a:pPr>
            <a:r>
              <a:rPr lang="ru-RU" b="1" dirty="0" err="1"/>
              <a:t>Абразивность</a:t>
            </a:r>
            <a:r>
              <a:rPr lang="ru-RU" dirty="0"/>
              <a:t> зубных паст измеряется при определении индекса </a:t>
            </a:r>
            <a:r>
              <a:rPr lang="ru-RU" dirty="0" err="1"/>
              <a:t>абразивности</a:t>
            </a:r>
            <a:r>
              <a:rPr lang="ru-RU" dirty="0"/>
              <a:t> (</a:t>
            </a:r>
            <a:r>
              <a:rPr lang="ru-RU" b="1" dirty="0"/>
              <a:t>RDA</a:t>
            </a:r>
            <a:r>
              <a:rPr lang="ru-RU" dirty="0"/>
              <a:t> - </a:t>
            </a:r>
            <a:r>
              <a:rPr lang="ru-RU" dirty="0" err="1"/>
              <a:t>Relative</a:t>
            </a:r>
            <a:r>
              <a:rPr lang="ru-RU" dirty="0"/>
              <a:t> </a:t>
            </a:r>
            <a:r>
              <a:rPr lang="ru-RU" dirty="0" err="1"/>
              <a:t>dentin</a:t>
            </a:r>
            <a:r>
              <a:rPr lang="ru-RU" dirty="0"/>
              <a:t> </a:t>
            </a:r>
            <a:r>
              <a:rPr lang="ru-RU" dirty="0" err="1"/>
              <a:t>abrasivity</a:t>
            </a:r>
            <a:r>
              <a:rPr lang="ru-RU" dirty="0"/>
              <a:t>, метод, принятый Американской ассоциацией стоматологов), при этом используется стандартизированный метод, заключающийся в обработке пастой зуба, дентин которого обработан радиоактивным излучением. После чистки зуба образуется взвесь, содержащая стертые с поверхности радиоактивные частицы. Чем больше таких частиц, тем больше </a:t>
            </a:r>
            <a:r>
              <a:rPr lang="ru-RU" b="1" dirty="0" err="1"/>
              <a:t>абразивность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32386-0EC3-3D4B-BD72-8B6B9D86D528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19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01FA-41C4-844F-B370-A38D0EBD5ED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19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32386-0EC3-3D4B-BD72-8B6B9D86D52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370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01FA-41C4-844F-B370-A38D0EBD5ED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52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01FA-41C4-844F-B370-A38D0EBD5ED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452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01FA-41C4-844F-B370-A38D0EBD5ED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085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01FA-41C4-844F-B370-A38D0EBD5EDA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231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5E2A-16C6-49A9-BD27-4BF7FC54063E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5E2A-16C6-49A9-BD27-4BF7FC54063E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8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2" name="Picture 2" descr="C:\Users\m.golovkina\Desktop\17777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4" t="1888" r="-207" b="5000"/>
          <a:stretch/>
        </p:blipFill>
        <p:spPr bwMode="auto">
          <a:xfrm>
            <a:off x="-88889" y="0"/>
            <a:ext cx="1239358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4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0" y="274703"/>
            <a:ext cx="8076149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1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2" name="Picture 2" descr="C:\Users\m.golovkina\Desktop\17777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4" t="1888" r="-207" b="5000"/>
          <a:stretch/>
        </p:blipFill>
        <p:spPr bwMode="auto">
          <a:xfrm>
            <a:off x="-88889" y="0"/>
            <a:ext cx="1239358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83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0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488" y="4407922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488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13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409496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600572"/>
            <a:ext cx="5409496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71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568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568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31" y="1535469"/>
            <a:ext cx="5388861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031" y="2175379"/>
            <a:ext cx="5388861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19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61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77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1091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644" y="273115"/>
            <a:ext cx="681425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1091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1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18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877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877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877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43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01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0" y="274703"/>
            <a:ext cx="8076149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66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2" name="Picture 2" descr="C:\Users\m.golovkina\Desktop\17777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4" t="1888" r="-207" b="5000"/>
          <a:stretch/>
        </p:blipFill>
        <p:spPr bwMode="auto">
          <a:xfrm>
            <a:off x="-88889" y="0"/>
            <a:ext cx="1239358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26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13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488" y="4407922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488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17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409496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600572"/>
            <a:ext cx="5409496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62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568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568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31" y="1535469"/>
            <a:ext cx="5388861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031" y="2175379"/>
            <a:ext cx="5388861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60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40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4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488" y="4407922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488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11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1091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644" y="273115"/>
            <a:ext cx="681425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1091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877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877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877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54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00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0" y="274703"/>
            <a:ext cx="8076149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68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426" y="770646"/>
            <a:ext cx="10780896" cy="3353576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799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426" y="4207850"/>
            <a:ext cx="9227000" cy="1646301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154" indent="0" algn="ctr">
              <a:buNone/>
              <a:defRPr sz="2800"/>
            </a:lvl2pPr>
            <a:lvl3pPr marL="914309" indent="0" algn="ctr">
              <a:buNone/>
              <a:defRPr sz="2400"/>
            </a:lvl3pPr>
            <a:lvl4pPr marL="1371463" indent="0" algn="ctr">
              <a:buNone/>
              <a:defRPr sz="2000"/>
            </a:lvl4pPr>
            <a:lvl5pPr marL="1828617" indent="0" algn="ctr">
              <a:buNone/>
              <a:defRPr sz="2000"/>
            </a:lvl5pPr>
            <a:lvl6pPr marL="2285771" indent="0" algn="ctr">
              <a:buNone/>
              <a:defRPr sz="2000"/>
            </a:lvl6pPr>
            <a:lvl7pPr marL="2742926" indent="0" algn="ctr">
              <a:buNone/>
              <a:defRPr sz="2000"/>
            </a:lvl7pPr>
            <a:lvl8pPr marL="3200080" indent="0" algn="ctr">
              <a:buNone/>
              <a:defRPr sz="2000"/>
            </a:lvl8pPr>
            <a:lvl9pPr marL="3657234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C:\Users\m.golovkina\Desktop\17777.png">
            <a:extLst>
              <a:ext uri="{FF2B5EF4-FFF2-40B4-BE49-F238E27FC236}">
                <a16:creationId xmlns:a16="http://schemas.microsoft.com/office/drawing/2014/main" id="{B5B9AB8F-8D21-4229-B15D-BD0494C6C5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4" t="1888" r="-207" b="5000"/>
          <a:stretch/>
        </p:blipFill>
        <p:spPr bwMode="auto">
          <a:xfrm>
            <a:off x="-88889" y="0"/>
            <a:ext cx="1239358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71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28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25" y="767597"/>
            <a:ext cx="10779373" cy="3356625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799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425" y="4205183"/>
            <a:ext cx="9225095" cy="1646301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31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68" y="1998597"/>
            <a:ext cx="4662833" cy="376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0548" y="1998597"/>
            <a:ext cx="4662833" cy="376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07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568" y="2040939"/>
            <a:ext cx="4662833" cy="723568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568" y="2753722"/>
            <a:ext cx="4662833" cy="32011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6826" y="2038907"/>
            <a:ext cx="4662833" cy="722543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6826" y="2751627"/>
            <a:ext cx="4662833" cy="32011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57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409496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600572"/>
            <a:ext cx="5409496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72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25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9008" y="0"/>
            <a:ext cx="4571405" cy="685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0328" y="542407"/>
            <a:ext cx="3382840" cy="192068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01" y="762176"/>
            <a:ext cx="6095207" cy="45730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4905" y="2512395"/>
            <a:ext cx="3398078" cy="3127711"/>
          </a:xfrm>
        </p:spPr>
        <p:txBody>
          <a:bodyPr>
            <a:normAutofit/>
          </a:bodyPr>
          <a:lstStyle>
            <a:lvl1pPr marL="0" marR="0" indent="0" algn="l" defTabSz="91430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83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139" y="5419922"/>
            <a:ext cx="10779373" cy="613425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0413" cy="53321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68" y="5911103"/>
            <a:ext cx="9228143" cy="53352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18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61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2812" y="695486"/>
            <a:ext cx="2628558" cy="48017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425" y="714541"/>
            <a:ext cx="7733293" cy="54019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0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568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568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31" y="1535469"/>
            <a:ext cx="5388861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031" y="2175379"/>
            <a:ext cx="5388861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7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4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5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1091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644" y="273115"/>
            <a:ext cx="681425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1091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877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877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877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2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2121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502"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502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4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2121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502"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502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5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2121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502"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502"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502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139" y="499649"/>
            <a:ext cx="10771373" cy="1658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569" y="2012146"/>
            <a:ext cx="10752325" cy="3767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711" y="6413932"/>
            <a:ext cx="4114264" cy="228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1088502">
              <a:defRPr/>
            </a:pPr>
            <a:fld id="{8A6624E4-3AC3-45B4-954E-C538D4AE16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502">
                <a:defRPr/>
              </a:pPr>
              <a:t>31.03.2022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711" y="6556215"/>
            <a:ext cx="5028545" cy="228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1088502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2785" y="5877773"/>
            <a:ext cx="2925699" cy="1397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299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defTabSz="1088502">
              <a:defRPr/>
            </a:pPr>
            <a:fld id="{F16F618B-BE36-4F70-A2F2-11F98B20D1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502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4D32C36-F7D1-48C6-AA4F-2FBF71B1F2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2121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63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914309" rtl="0" eaLnBrk="1" latinLnBrk="0" hangingPunct="1">
        <a:lnSpc>
          <a:spcPct val="85000"/>
        </a:lnSpc>
        <a:spcBef>
          <a:spcPct val="0"/>
        </a:spcBef>
        <a:buNone/>
        <a:defRPr sz="5399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31" indent="-91431" algn="l" defTabSz="914309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37" indent="-342866" algn="l" defTabSz="914309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585" indent="-548585" algn="l" defTabSz="914309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878" indent="-822878" algn="l" defTabSz="914309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170" indent="-1097170" algn="l" defTabSz="914309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880" indent="-228577" algn="l" defTabSz="914309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99860" indent="-228577" algn="l" defTabSz="914309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99840" indent="-228577" algn="l" defTabSz="914309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99820" indent="-228577" algn="l" defTabSz="914309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earch-journal.org/wp-content/uploads/2011/10/10-4-52.pdf#page=87" TargetMode="External"/><Relationship Id="rId4" Type="http://schemas.openxmlformats.org/officeDocument/2006/relationships/hyperlink" Target="http://www.science-education.ru/ru/article/view?id=630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ntalcommunity.ru/articles/1825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brary.ru/item.asp?id=37603367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.org/en/member-center/oral-health-topics/toothpast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-stomatology.ru/star/work/2011/solution_april/deklar_ftorid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on-med.ru/magazines/tribune/tribune-02-2011/ftorid_i_stomatologicheskoe_zdorove_ekspertnoe_soveshchanie_26_yanvarya_2011_g_moskv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lumMod val="50000"/>
              </a:schemeClr>
            </a:gs>
            <a:gs pos="33000">
              <a:schemeClr val="bg1">
                <a:lumMod val="6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:\логотипы\LACALUT 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68" y="2430263"/>
            <a:ext cx="9115052" cy="17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6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82" y="29332"/>
            <a:ext cx="8182371" cy="647850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КОНЦЕНТРАЦИЯ ФТОРИДОВ В РОТОВОЙ ЖИДКОСТИ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4" t="39349" r="37409"/>
          <a:stretch/>
        </p:blipFill>
        <p:spPr bwMode="auto">
          <a:xfrm rot="5400000">
            <a:off x="3239669" y="-46316"/>
            <a:ext cx="4468027" cy="7854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296" y="6351967"/>
            <a:ext cx="12063430" cy="51002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*Фториды в стоматологической практике: механизм действия, эффективность и безопасность применения. Учебное пособие для врачей-стоматологов. Кузьмина Э.М., Кузьмина И.Н.,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Лапатина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 А.В. – Москва 2018, Глава 3, стр.13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4" t="779" r="54676" b="60653"/>
          <a:stretch/>
        </p:blipFill>
        <p:spPr bwMode="auto">
          <a:xfrm rot="5400000">
            <a:off x="8567072" y="1003571"/>
            <a:ext cx="2095987" cy="4090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98953"/>
            <a:ext cx="11993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После однократного применения зубных паст </a:t>
            </a:r>
            <a:r>
              <a:rPr lang="ru-RU" sz="2400" b="1" dirty="0"/>
              <a:t>с разной концентрацией фторида*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030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5721" y="60505"/>
            <a:ext cx="8188283" cy="647850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КОНЦЕНТРАЦИЯ ФТОРИДОВ В РОТОВОЙ ЖИДКОСТИ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7" t="38844" r="6050" b="47"/>
          <a:stretch/>
        </p:blipFill>
        <p:spPr bwMode="auto">
          <a:xfrm rot="5400000">
            <a:off x="2595764" y="-147652"/>
            <a:ext cx="4142980" cy="8172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7" t="71" r="16961" b="58428"/>
          <a:stretch/>
        </p:blipFill>
        <p:spPr bwMode="auto">
          <a:xfrm rot="5400000">
            <a:off x="7860276" y="736884"/>
            <a:ext cx="2412606" cy="459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9079" y="6331072"/>
            <a:ext cx="12063430" cy="51002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*Фториды в стоматологической практике: механизм действия, эффективность и безопасность применения. Учебное пособие для врачей-стоматологов. Кузьмина Э.М., Кузьмина И.Н.,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Лапатина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 А.В. – Москва 2018, Глава 3, стр.13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66" y="1189426"/>
            <a:ext cx="12031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После однократной чистки зубов зубными пастами с содержанием фторидов 1360-1450*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08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166578" y="1066623"/>
            <a:ext cx="7268620" cy="5108146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5437" tIns="27718" rIns="55437" bIns="27718" rtlCol="0" anchor="ctr"/>
          <a:lstStyle/>
          <a:p>
            <a:pPr marL="346484" indent="-346484">
              <a:buFont typeface="Arial" pitchFamily="34" charset="0"/>
              <a:buChar char="•"/>
            </a:pPr>
            <a:endParaRPr lang="ru-RU" sz="2600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32" y="147902"/>
            <a:ext cx="5909912" cy="465791"/>
          </a:xfrm>
        </p:spPr>
        <p:txBody>
          <a:bodyPr>
            <a:noAutofit/>
          </a:bodyPr>
          <a:lstStyle/>
          <a:p>
            <a:pPr algn="l"/>
            <a:r>
              <a:rPr lang="ru-RU" sz="3000" dirty="0">
                <a:solidFill>
                  <a:schemeClr val="tx1"/>
                </a:solidFill>
              </a:rPr>
              <a:t>ГИДРОКСИАПАТИТ </a:t>
            </a:r>
            <a:r>
              <a:rPr lang="ru-RU" sz="3000" b="1" dirty="0">
                <a:solidFill>
                  <a:prstClr val="black"/>
                </a:solidFill>
              </a:rPr>
              <a:t>Са</a:t>
            </a:r>
            <a:r>
              <a:rPr lang="ru-RU" sz="3000" b="1" baseline="-25000" dirty="0">
                <a:solidFill>
                  <a:prstClr val="black"/>
                </a:solidFill>
              </a:rPr>
              <a:t>10</a:t>
            </a:r>
            <a:r>
              <a:rPr lang="ru-RU" sz="3000" b="1" dirty="0">
                <a:solidFill>
                  <a:prstClr val="black"/>
                </a:solidFill>
              </a:rPr>
              <a:t>(РО</a:t>
            </a:r>
            <a:r>
              <a:rPr lang="ru-RU" sz="3000" b="1" baseline="-25000" dirty="0">
                <a:solidFill>
                  <a:prstClr val="black"/>
                </a:solidFill>
              </a:rPr>
              <a:t>4</a:t>
            </a:r>
            <a:r>
              <a:rPr lang="ru-RU" sz="3000" b="1" dirty="0">
                <a:solidFill>
                  <a:prstClr val="black"/>
                </a:solidFill>
              </a:rPr>
              <a:t>)</a:t>
            </a:r>
            <a:r>
              <a:rPr lang="ru-RU" sz="3000" b="1" baseline="-25000" dirty="0">
                <a:solidFill>
                  <a:prstClr val="black"/>
                </a:solidFill>
              </a:rPr>
              <a:t>6</a:t>
            </a:r>
            <a:r>
              <a:rPr lang="ru-RU" sz="3000" b="1" dirty="0">
                <a:solidFill>
                  <a:prstClr val="black"/>
                </a:solidFill>
              </a:rPr>
              <a:t>(ОН)</a:t>
            </a:r>
            <a:r>
              <a:rPr lang="ru-RU" sz="3000" b="1" baseline="-25000" dirty="0">
                <a:solidFill>
                  <a:prstClr val="black"/>
                </a:solidFill>
              </a:rPr>
              <a:t>2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7046" y="1066623"/>
            <a:ext cx="6750830" cy="4203301"/>
          </a:xfrm>
          <a:prstGeom prst="rect">
            <a:avLst/>
          </a:prstGeom>
        </p:spPr>
        <p:txBody>
          <a:bodyPr lIns="91417" tIns="45708" rIns="91417" bIns="45708"/>
          <a:lstStyle>
            <a:lvl1pPr indent="0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3600">
                <a:solidFill>
                  <a:schemeClr val="bg1"/>
                </a:solidFill>
              </a:defRPr>
            </a:lvl1pPr>
            <a:lvl2pPr marL="1076898" indent="-358965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615347" indent="-358965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3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153795" indent="-358965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3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728142" indent="-358965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3266590" indent="-358965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3858884" indent="-358965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4487074" indent="-358965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5079366" indent="-358965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buClr>
                <a:srgbClr val="F79646">
                  <a:lumMod val="75000"/>
                </a:srgbClr>
              </a:buClr>
            </a:pPr>
            <a:r>
              <a:rPr lang="ru-RU" sz="2400" dirty="0">
                <a:solidFill>
                  <a:prstClr val="black"/>
                </a:solidFill>
              </a:rPr>
              <a:t>Эмаль зубов состоит из апатитов многих типов, основным является </a:t>
            </a:r>
            <a:r>
              <a:rPr lang="ru-RU" sz="2400" b="1" dirty="0">
                <a:solidFill>
                  <a:prstClr val="black"/>
                </a:solidFill>
              </a:rPr>
              <a:t>гидроксиапатит </a:t>
            </a:r>
            <a:r>
              <a:rPr lang="ru-RU" sz="2400" dirty="0">
                <a:solidFill>
                  <a:prstClr val="black"/>
                </a:solidFill>
              </a:rPr>
              <a:t>— </a:t>
            </a:r>
            <a:r>
              <a:rPr lang="ru-RU" sz="2400" b="1" dirty="0">
                <a:solidFill>
                  <a:prstClr val="black"/>
                </a:solidFill>
              </a:rPr>
              <a:t>Са</a:t>
            </a:r>
            <a:r>
              <a:rPr lang="ru-RU" sz="2400" b="1" baseline="-25000" dirty="0">
                <a:solidFill>
                  <a:prstClr val="black"/>
                </a:solidFill>
              </a:rPr>
              <a:t>10</a:t>
            </a:r>
            <a:r>
              <a:rPr lang="ru-RU" sz="2400" b="1" dirty="0">
                <a:solidFill>
                  <a:prstClr val="black"/>
                </a:solidFill>
              </a:rPr>
              <a:t>(РО</a:t>
            </a:r>
            <a:r>
              <a:rPr lang="ru-RU" sz="2400" b="1" baseline="-25000" dirty="0">
                <a:solidFill>
                  <a:prstClr val="black"/>
                </a:solidFill>
              </a:rPr>
              <a:t>4</a:t>
            </a:r>
            <a:r>
              <a:rPr lang="ru-RU" sz="2400" b="1" dirty="0">
                <a:solidFill>
                  <a:prstClr val="black"/>
                </a:solidFill>
              </a:rPr>
              <a:t>)</a:t>
            </a:r>
            <a:r>
              <a:rPr lang="ru-RU" sz="2400" b="1" baseline="-25000" dirty="0">
                <a:solidFill>
                  <a:prstClr val="black"/>
                </a:solidFill>
              </a:rPr>
              <a:t>6</a:t>
            </a:r>
            <a:r>
              <a:rPr lang="ru-RU" sz="2400" b="1" dirty="0">
                <a:solidFill>
                  <a:prstClr val="black"/>
                </a:solidFill>
              </a:rPr>
              <a:t>(ОН)</a:t>
            </a:r>
            <a:r>
              <a:rPr lang="ru-RU" sz="2400" b="1" baseline="-25000" dirty="0">
                <a:solidFill>
                  <a:prstClr val="black"/>
                </a:solidFill>
              </a:rPr>
              <a:t>2</a:t>
            </a:r>
            <a:endParaRPr lang="ru-RU" sz="2400" b="1" dirty="0">
              <a:solidFill>
                <a:prstClr val="black"/>
              </a:solidFill>
            </a:endParaRPr>
          </a:p>
          <a:p>
            <a:pPr>
              <a:buClr>
                <a:srgbClr val="F79646">
                  <a:lumMod val="75000"/>
                </a:srgbClr>
              </a:buClr>
            </a:pPr>
            <a:r>
              <a:rPr lang="ru-RU" sz="2400" dirty="0">
                <a:solidFill>
                  <a:prstClr val="black"/>
                </a:solidFill>
              </a:rPr>
              <a:t>Неорганическое вещество в эмали представлено 75,6% гидроксиапатита*</a:t>
            </a:r>
          </a:p>
          <a:p>
            <a:pPr>
              <a:buClr>
                <a:srgbClr val="F79646">
                  <a:lumMod val="75000"/>
                </a:srgbClr>
              </a:buClr>
            </a:pPr>
            <a:r>
              <a:rPr lang="ru-RU" sz="2400" dirty="0">
                <a:solidFill>
                  <a:prstClr val="black"/>
                </a:solidFill>
              </a:rPr>
              <a:t>Используется </a:t>
            </a:r>
            <a:r>
              <a:rPr lang="ru-RU" sz="2400" b="1" dirty="0">
                <a:solidFill>
                  <a:prstClr val="black"/>
                </a:solidFill>
              </a:rPr>
              <a:t>в зубных пастах </a:t>
            </a:r>
            <a:r>
              <a:rPr lang="en-US" sz="2400" b="1" dirty="0">
                <a:solidFill>
                  <a:prstClr val="black"/>
                </a:solidFill>
              </a:rPr>
              <a:t>LACALUT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как источник ионов кальция и фосфора, необходимых для </a:t>
            </a:r>
            <a:r>
              <a:rPr lang="ru-RU" sz="2400" dirty="0" err="1">
                <a:solidFill>
                  <a:prstClr val="black"/>
                </a:solidFill>
              </a:rPr>
              <a:t>реминерализации</a:t>
            </a:r>
            <a:endParaRPr lang="ru-RU" sz="2400" dirty="0">
              <a:solidFill>
                <a:prstClr val="black"/>
              </a:solidFill>
            </a:endParaRPr>
          </a:p>
          <a:p>
            <a:pPr>
              <a:buClr>
                <a:srgbClr val="F79646">
                  <a:lumMod val="75000"/>
                </a:srgbClr>
              </a:buClr>
            </a:pPr>
            <a:r>
              <a:rPr lang="ru-RU" sz="2400" dirty="0">
                <a:solidFill>
                  <a:prstClr val="black"/>
                </a:solidFill>
              </a:rPr>
              <a:t>Восполняет минеральную плотность во внешних слоях эмали</a:t>
            </a:r>
          </a:p>
          <a:p>
            <a:pPr>
              <a:buClr>
                <a:srgbClr val="F79646">
                  <a:lumMod val="75000"/>
                </a:srgbClr>
              </a:buClr>
            </a:pPr>
            <a:r>
              <a:rPr lang="ru-RU" sz="2400" dirty="0">
                <a:solidFill>
                  <a:prstClr val="black"/>
                </a:solidFill>
              </a:rPr>
              <a:t>Полирует поверхность эмали, делает ее более гладкой</a:t>
            </a:r>
          </a:p>
        </p:txBody>
      </p:sp>
      <p:pic>
        <p:nvPicPr>
          <p:cNvPr id="16386" name="Picture 2" descr="http://xn----7sbbpetaslhhcmbq0c8czid.xn--p1ai/wp-content/uploads/lekarstva/gidroksiapatit-v-kosmetologii-pokazanija-primeneni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" y="1694046"/>
            <a:ext cx="4171139" cy="334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7595" y="6263583"/>
            <a:ext cx="12063430" cy="602355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sz="1900" dirty="0">
                <a:solidFill>
                  <a:prstClr val="white"/>
                </a:solidFill>
              </a:rPr>
              <a:t>*</a:t>
            </a:r>
            <a:r>
              <a:rPr lang="ru-RU" sz="1300" dirty="0">
                <a:solidFill>
                  <a:prstClr val="white"/>
                </a:solidFill>
              </a:rPr>
              <a:t>Терапевтическая стоматология: Учебник для студентов медицинских вузов/Под ред. Е. В. Боровского. — М.: "Меди­цинское информационное агентство",  Глава 3, 2003. — 840 с: ил. </a:t>
            </a:r>
            <a:r>
              <a:rPr lang="en-US" sz="1300" dirty="0">
                <a:solidFill>
                  <a:prstClr val="white"/>
                </a:solidFill>
              </a:rPr>
              <a:t>ISBN </a:t>
            </a:r>
            <a:r>
              <a:rPr lang="ru-RU" sz="1300" dirty="0">
                <a:solidFill>
                  <a:prstClr val="white"/>
                </a:solidFill>
              </a:rPr>
              <a:t>5-89481-111-2</a:t>
            </a:r>
          </a:p>
        </p:txBody>
      </p:sp>
    </p:spTree>
    <p:extLst>
      <p:ext uri="{BB962C8B-B14F-4D97-AF65-F5344CB8AC3E}">
        <p14:creationId xmlns:p14="http://schemas.microsoft.com/office/powerpoint/2010/main" val="228370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138" y="5826800"/>
            <a:ext cx="2446654" cy="433078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После чистки зубов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29454" y="5809994"/>
            <a:ext cx="2651833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</a:rPr>
              <a:t>До чистки зубов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8F0BDA-1B55-47C9-95DC-2CE4F59DCC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0" y="1156771"/>
            <a:ext cx="10862631" cy="470364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EA5A90-61B9-48B6-8BFF-0C250BECC74A}"/>
              </a:ext>
            </a:extLst>
          </p:cNvPr>
          <p:cNvSpPr/>
          <p:nvPr/>
        </p:nvSpPr>
        <p:spPr>
          <a:xfrm>
            <a:off x="517362" y="6380343"/>
            <a:ext cx="11331518" cy="330230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https://www.ijdr.in/article.asp?issn=0970-9290;year=2020;volume=31;issue=2;spage=217;epage=223;aulast=Chandru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153FC07-A830-4924-AA82-A241014F27D5}"/>
              </a:ext>
            </a:extLst>
          </p:cNvPr>
          <p:cNvSpPr txBox="1">
            <a:spLocks/>
          </p:cNvSpPr>
          <p:nvPr/>
        </p:nvSpPr>
        <p:spPr>
          <a:xfrm>
            <a:off x="663890" y="205354"/>
            <a:ext cx="7165564" cy="517642"/>
          </a:xfrm>
          <a:prstGeom prst="rect">
            <a:avLst/>
          </a:prstGeom>
        </p:spPr>
        <p:txBody>
          <a:bodyPr wrap="square" lIns="55437" tIns="27718" rIns="55437" bIns="27718">
            <a:spAutoFit/>
          </a:bodyPr>
          <a:lstStyle>
            <a:lvl1pPr indent="0" defTabSz="1794829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4500" b="1" i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17948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ГИДРОКСИАПАТИТ. ПОЛИРОВКА ЭМАЛИ</a:t>
            </a:r>
          </a:p>
        </p:txBody>
      </p:sp>
    </p:spTree>
    <p:extLst>
      <p:ext uri="{BB962C8B-B14F-4D97-AF65-F5344CB8AC3E}">
        <p14:creationId xmlns:p14="http://schemas.microsoft.com/office/powerpoint/2010/main" val="739297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e.shakirova\Desktop\лакатат аллюмин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4"/>
          <a:stretch/>
        </p:blipFill>
        <p:spPr bwMode="auto">
          <a:xfrm>
            <a:off x="68847" y="967563"/>
            <a:ext cx="7521217" cy="42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43" y="152830"/>
            <a:ext cx="3789123" cy="476032"/>
          </a:xfrm>
        </p:spPr>
        <p:txBody>
          <a:bodyPr>
            <a:noAutofit/>
          </a:bodyPr>
          <a:lstStyle/>
          <a:p>
            <a:pPr algn="l"/>
            <a:r>
              <a:rPr lang="ru-RU" sz="3000" dirty="0">
                <a:solidFill>
                  <a:schemeClr val="tx1"/>
                </a:solidFill>
              </a:rPr>
              <a:t>ЛАКТАТ АЛЮМИНИЯ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1"/>
          </p:nvPr>
        </p:nvSpPr>
        <p:spPr>
          <a:xfrm>
            <a:off x="7590064" y="1268906"/>
            <a:ext cx="4501595" cy="3666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cs typeface="Calibri" panose="020F0502020204030204" pitchFamily="34" charset="0"/>
              </a:rPr>
              <a:t>УНИКАЛЬНЫЙ КОМПОНЕНТ:</a:t>
            </a: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311835" indent="-311835">
              <a:buAutoNum type="arabicPeriod"/>
            </a:pPr>
            <a:r>
              <a:rPr lang="ru-RU" sz="2400" dirty="0">
                <a:cs typeface="Calibri" panose="020F0502020204030204" pitchFamily="34" charset="0"/>
              </a:rPr>
              <a:t>Вяжущее и кровоостанавливающее действие</a:t>
            </a:r>
          </a:p>
          <a:p>
            <a:pPr marL="311835" indent="-311835">
              <a:buAutoNum type="arabicPeriod"/>
            </a:pPr>
            <a:r>
              <a:rPr lang="ru-RU" sz="2400" dirty="0">
                <a:cs typeface="Calibri" panose="020F0502020204030204" pitchFamily="34" charset="0"/>
              </a:rPr>
              <a:t>Антибактериальное и противовоспалительное действие</a:t>
            </a:r>
          </a:p>
          <a:p>
            <a:pPr marL="311835" indent="-311835">
              <a:buAutoNum type="arabicPeriod"/>
            </a:pPr>
            <a:r>
              <a:rPr lang="ru-RU" sz="2400" dirty="0">
                <a:cs typeface="Calibri" panose="020F0502020204030204" pitchFamily="34" charset="0"/>
              </a:rPr>
              <a:t>Обезболивающее действие*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86559" y="5411797"/>
            <a:ext cx="1883624" cy="830972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ЛАКТАТ АЛЮМИНИЯ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821496" y="1485724"/>
            <a:ext cx="1386149" cy="240643"/>
          </a:xfrm>
          <a:prstGeom prst="rect">
            <a:avLst/>
          </a:prstGeom>
        </p:spPr>
        <p:txBody>
          <a:bodyPr wrap="square" lIns="55437" tIns="27718" rIns="55437" bIns="27718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Раздражители</a:t>
            </a:r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534403" y="1463920"/>
            <a:ext cx="1986813" cy="240643"/>
          </a:xfrm>
          <a:prstGeom prst="rect">
            <a:avLst/>
          </a:prstGeom>
        </p:spPr>
        <p:txBody>
          <a:bodyPr wrap="square" lIns="55437" tIns="27718" rIns="55437" bIns="27718">
            <a:spAutoFit/>
          </a:bodyPr>
          <a:lstStyle/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Нервные окончания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0360" y="1466034"/>
            <a:ext cx="1986813" cy="240643"/>
          </a:xfrm>
          <a:prstGeom prst="rect">
            <a:avLst/>
          </a:prstGeom>
        </p:spPr>
        <p:txBody>
          <a:bodyPr wrap="square" lIns="55437" tIns="27718" rIns="55437" bIns="27718">
            <a:spAutoFit/>
          </a:bodyPr>
          <a:lstStyle/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Поверхность десны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46" y="6434760"/>
            <a:ext cx="8787980" cy="30996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 *Фармакология, под. ред. Ю. Ф. Крылова и В. М.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Бобырева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. - Москва, 1999.</a:t>
            </a:r>
          </a:p>
        </p:txBody>
      </p:sp>
      <p:sp>
        <p:nvSpPr>
          <p:cNvPr id="11" name="Стрелка вправо 10"/>
          <p:cNvSpPr>
            <a:spLocks noChangeAspect="1"/>
          </p:cNvSpPr>
          <p:nvPr/>
        </p:nvSpPr>
        <p:spPr>
          <a:xfrm rot="14469853">
            <a:off x="3197287" y="5544656"/>
            <a:ext cx="906982" cy="26726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55437" tIns="27718" rIns="55437" bIns="27718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28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052164" y="1238250"/>
            <a:ext cx="8384442" cy="4697200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5437" tIns="27718" rIns="55437" bIns="27718" rtlCol="0" anchor="ctr"/>
          <a:lstStyle/>
          <a:p>
            <a:pPr marL="346484" indent="-346484">
              <a:buFont typeface="Arial" pitchFamily="34" charset="0"/>
              <a:buChar char="•"/>
            </a:pPr>
            <a:endParaRPr lang="ru-RU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665" y="64136"/>
            <a:ext cx="3437569" cy="647850"/>
          </a:xfrm>
        </p:spPr>
        <p:txBody>
          <a:bodyPr>
            <a:normAutofit/>
          </a:bodyPr>
          <a:lstStyle/>
          <a:p>
            <a:pPr algn="l"/>
            <a:r>
              <a:rPr lang="ru-RU" sz="3000" dirty="0">
                <a:solidFill>
                  <a:schemeClr val="tx1"/>
                </a:solidFill>
              </a:rPr>
              <a:t>ХЛОРГЕКСИДИН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1769" y="1324625"/>
            <a:ext cx="7865218" cy="450153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Хлоргексидин</a:t>
            </a:r>
            <a:r>
              <a:rPr lang="ru-RU" sz="2400" dirty="0"/>
              <a:t> – «классический» антисептик</a:t>
            </a:r>
            <a:r>
              <a:rPr lang="en-US" sz="2400" dirty="0"/>
              <a:t> </a:t>
            </a:r>
            <a:r>
              <a:rPr lang="ru-RU" sz="2400" dirty="0"/>
              <a:t>широкого спектра действия, который применяется в медицинской практике уже более 60 лет</a:t>
            </a:r>
          </a:p>
          <a:p>
            <a:pPr marL="0" indent="0">
              <a:buNone/>
            </a:pPr>
            <a:r>
              <a:rPr lang="ru-RU" sz="2400" dirty="0"/>
              <a:t>Активен в отношении большинства грамположительных и грамотрицательных аэробных и анаэробных бактерий, трепонем, гонококков, трихомонад. Не действует на вирусы и споры*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В некоторых </a:t>
            </a:r>
            <a:r>
              <a:rPr lang="ru-RU" sz="2400" b="1" dirty="0"/>
              <a:t>продуктах </a:t>
            </a:r>
            <a:r>
              <a:rPr lang="en-US" sz="2400" b="1" dirty="0"/>
              <a:t>LACALUT </a:t>
            </a:r>
            <a:r>
              <a:rPr lang="ru-RU" sz="2400" dirty="0"/>
              <a:t>содержится хлоргексидин </a:t>
            </a:r>
            <a:r>
              <a:rPr lang="ru-RU" sz="2400" b="1" dirty="0"/>
              <a:t>0,05%,</a:t>
            </a:r>
          </a:p>
          <a:p>
            <a:pPr marL="0" indent="0">
              <a:buNone/>
            </a:pPr>
            <a:r>
              <a:rPr lang="ru-RU" sz="2400" dirty="0"/>
              <a:t>который безопасен при длительном применении</a:t>
            </a:r>
          </a:p>
        </p:txBody>
      </p:sp>
      <p:pic>
        <p:nvPicPr>
          <p:cNvPr id="14340" name="Picture 4" descr="https://ya-webdesign.com/images/flask-drawing-erlen-meyer-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1" y="1520456"/>
            <a:ext cx="3437568" cy="44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9069" y="6416327"/>
            <a:ext cx="7082966" cy="30996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* Фармакология, под. ред. Ю. Ф. Крылова и В. М.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Бобырева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. - Москва, 1999.</a:t>
            </a:r>
          </a:p>
        </p:txBody>
      </p:sp>
    </p:spTree>
    <p:extLst>
      <p:ext uri="{BB962C8B-B14F-4D97-AF65-F5344CB8AC3E}">
        <p14:creationId xmlns:p14="http://schemas.microsoft.com/office/powerpoint/2010/main" val="357042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мужчина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42B2042D-CC91-4D97-BDE9-987F9E7EA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69" y="1821332"/>
            <a:ext cx="4694225" cy="3216924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3968BE0-739E-44D4-A081-9928656C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46" y="66597"/>
            <a:ext cx="3904038" cy="647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</a:rPr>
              <a:t>ЭТИЛОВЫЙ СПИРТ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baseline="-25000" dirty="0">
                <a:solidFill>
                  <a:schemeClr val="tx1"/>
                </a:solidFill>
              </a:rPr>
              <a:t>2</a:t>
            </a:r>
            <a:r>
              <a:rPr lang="en-US" sz="2800" b="1" dirty="0">
                <a:solidFill>
                  <a:schemeClr val="tx1"/>
                </a:solidFill>
              </a:rPr>
              <a:t>H</a:t>
            </a:r>
            <a:r>
              <a:rPr lang="en-US" sz="2800" b="1" baseline="-25000" dirty="0">
                <a:solidFill>
                  <a:schemeClr val="tx1"/>
                </a:solidFill>
              </a:rPr>
              <a:t>5</a:t>
            </a:r>
            <a:r>
              <a:rPr lang="en-US" sz="2800" b="1" dirty="0">
                <a:solidFill>
                  <a:schemeClr val="tx1"/>
                </a:solidFill>
              </a:rPr>
              <a:t>OH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7">
            <a:extLst>
              <a:ext uri="{FF2B5EF4-FFF2-40B4-BE49-F238E27FC236}">
                <a16:creationId xmlns:a16="http://schemas.microsoft.com/office/drawing/2014/main" id="{CCDBCDCF-7C05-4D7A-A251-C6BBF5B5EEA0}"/>
              </a:ext>
            </a:extLst>
          </p:cNvPr>
          <p:cNvSpPr/>
          <p:nvPr/>
        </p:nvSpPr>
        <p:spPr>
          <a:xfrm>
            <a:off x="5128281" y="1238250"/>
            <a:ext cx="6902137" cy="4697200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5437" tIns="27718" rIns="55437" bIns="27718" rtlCol="0" anchor="ctr"/>
          <a:lstStyle/>
          <a:p>
            <a:pPr marL="346484" indent="-346484">
              <a:buFont typeface="Arial" pitchFamily="34" charset="0"/>
              <a:buChar char="•"/>
            </a:pPr>
            <a:endParaRPr lang="ru-RU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F508FD2-FFF3-4F54-890D-B5C50AF916D5}"/>
              </a:ext>
            </a:extLst>
          </p:cNvPr>
          <p:cNvSpPr txBox="1">
            <a:spLocks/>
          </p:cNvSpPr>
          <p:nvPr/>
        </p:nvSpPr>
        <p:spPr>
          <a:xfrm>
            <a:off x="5571952" y="1580411"/>
            <a:ext cx="6356732" cy="4012878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/>
              <a:t>Этанол (этиловый спирт)</a:t>
            </a:r>
            <a:r>
              <a:rPr lang="ru-RU" sz="2400" dirty="0"/>
              <a:t> – местный антисептик</a:t>
            </a:r>
            <a:r>
              <a:rPr lang="en-US" sz="2400" dirty="0"/>
              <a:t> </a:t>
            </a:r>
            <a:r>
              <a:rPr lang="ru-RU" sz="2400" dirty="0"/>
              <a:t>широкого спектра действия, который способен коагулировать/денатурировать (разрушать) белки микробной клетки.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Действует бактерицидно.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Максимальным антисептическим эффектом обладает 70% этанол.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Более высокие концентрации этилового спирта обладают уже дубящим действием.*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1DA4982-8CFF-438A-A673-CA2CD38C62BB}"/>
              </a:ext>
            </a:extLst>
          </p:cNvPr>
          <p:cNvSpPr/>
          <p:nvPr/>
        </p:nvSpPr>
        <p:spPr>
          <a:xfrm>
            <a:off x="149069" y="6416327"/>
            <a:ext cx="10272888" cy="30996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* Фармакология,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Харкевич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 Д.А. - Москва, 2005. Фармакология и рецептура, под ред. проф. И.С.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Чекмана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250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266587" y="1996561"/>
            <a:ext cx="5518298" cy="3156268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5437" tIns="27718" rIns="55437" bIns="27718" rtlCol="0" anchor="ctr"/>
          <a:lstStyle/>
          <a:p>
            <a:pPr marL="346484" indent="-346484">
              <a:buFont typeface="Arial" pitchFamily="34" charset="0"/>
              <a:buChar char="•"/>
            </a:pPr>
            <a:endParaRPr lang="ru-RU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28" y="92138"/>
            <a:ext cx="3672533" cy="64785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</a:rPr>
              <a:t>ХЛОРИД КАЛИЯ</a:t>
            </a:r>
            <a:r>
              <a:rPr lang="ru-RU" sz="2800" dirty="0"/>
              <a:t>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02605" y="2015650"/>
            <a:ext cx="5518298" cy="2732295"/>
          </a:xfrm>
          <a:prstGeom prst="rect">
            <a:avLst/>
          </a:prstGeom>
        </p:spPr>
        <p:txBody>
          <a:bodyPr lIns="91417" tIns="45708" rIns="91417" bIns="45708"/>
          <a:lstStyle>
            <a:lvl1pPr indent="0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3600" b="1" i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076898" indent="-358965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615347" indent="-358965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3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153795" indent="-358965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3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728142" indent="-358965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3266590" indent="-358965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3858884" indent="-358965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4487074" indent="-358965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5079366" indent="-358965" defTabSz="1794829">
              <a:spcBef>
                <a:spcPct val="20000"/>
              </a:spcBef>
              <a:spcAft>
                <a:spcPts val="58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600" i="0" dirty="0">
                <a:solidFill>
                  <a:schemeClr val="tx1"/>
                </a:solidFill>
                <a:latin typeface="Calibri" panose="020F0502020204030204" pitchFamily="34" charset="0"/>
              </a:rPr>
              <a:t>Хлорид калия </a:t>
            </a: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</a:rPr>
              <a:t>– </a:t>
            </a:r>
            <a:r>
              <a:rPr lang="ru-RU" sz="2600" b="0" i="0" dirty="0">
                <a:solidFill>
                  <a:schemeClr val="tx1"/>
                </a:solidFill>
                <a:latin typeface="Calibri" panose="020F0502020204030204" pitchFamily="34" charset="0"/>
              </a:rPr>
              <a:t>препятствует прохождению нервного/болевого импульса в дентинных канальцах, тем самым </a:t>
            </a:r>
            <a:r>
              <a:rPr lang="ru-RU" sz="2600" i="0" dirty="0">
                <a:solidFill>
                  <a:schemeClr val="tx1"/>
                </a:solidFill>
                <a:latin typeface="Calibri" panose="020F0502020204030204" pitchFamily="34" charset="0"/>
              </a:rPr>
              <a:t>снижает чувствительность зубов</a:t>
            </a:r>
            <a:r>
              <a:rPr lang="ru-RU" sz="2600" b="0" i="0" dirty="0">
                <a:solidFill>
                  <a:schemeClr val="tx1"/>
                </a:solidFill>
                <a:latin typeface="Calibri" panose="020F0502020204030204" pitchFamily="34" charset="0"/>
              </a:rPr>
              <a:t>*</a:t>
            </a:r>
          </a:p>
        </p:txBody>
      </p:sp>
      <p:pic>
        <p:nvPicPr>
          <p:cNvPr id="4098" name="Picture 2" descr="http://neurodoctor.ru/wp-content/uploads/2018/05/%D0%9D%D0%95%D0%92%D0%A0%D0%9E%D0%9B%D0%9E%D0%93%D0%98%D0%A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0" t="-579" r="21329"/>
          <a:stretch/>
        </p:blipFill>
        <p:spPr bwMode="auto">
          <a:xfrm>
            <a:off x="405528" y="1480068"/>
            <a:ext cx="5518298" cy="418925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2269" y="6423755"/>
            <a:ext cx="11403115" cy="30996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* Чувствительность дентина: диагностика, лечение : учеб.-метод. пособие / Л. Н. Дедова, А. С.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Соломевич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. – Минск: БГМУ, 2006. – 53 с. ISBN 985–462–543-5.</a:t>
            </a:r>
          </a:p>
        </p:txBody>
      </p:sp>
    </p:spTree>
    <p:extLst>
      <p:ext uri="{BB962C8B-B14F-4D97-AF65-F5344CB8AC3E}">
        <p14:creationId xmlns:p14="http://schemas.microsoft.com/office/powerpoint/2010/main" val="3517032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28650" y="1905000"/>
            <a:ext cx="10991850" cy="3976952"/>
            <a:chOff x="812381" y="2258333"/>
            <a:chExt cx="7084435" cy="2682495"/>
          </a:xfrm>
        </p:grpSpPr>
        <p:pic>
          <p:nvPicPr>
            <p:cNvPr id="1843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2381" y="2258333"/>
              <a:ext cx="7084435" cy="238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Прямая со стрелкой 6"/>
            <p:cNvCxnSpPr/>
            <p:nvPr/>
          </p:nvCxnSpPr>
          <p:spPr>
            <a:xfrm flipV="1">
              <a:off x="822586" y="4915428"/>
              <a:ext cx="6877288" cy="25400"/>
            </a:xfrm>
            <a:prstGeom prst="straightConnector1">
              <a:avLst/>
            </a:prstGeom>
            <a:ln w="508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угольник 4"/>
          <p:cNvSpPr/>
          <p:nvPr/>
        </p:nvSpPr>
        <p:spPr>
          <a:xfrm>
            <a:off x="127874" y="73207"/>
            <a:ext cx="5967332" cy="540800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СТРОНЦИЯ АЦЕТАТ -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SR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4364" y="973174"/>
            <a:ext cx="9845936" cy="848577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</a:rPr>
              <a:t>МГНОВЕННЫЙ ЭФФЕКТ</a:t>
            </a:r>
            <a:r>
              <a:rPr lang="en-US" sz="2400" dirty="0">
                <a:latin typeface="Calibri" panose="020F0502020204030204" pitchFamily="34" charset="0"/>
              </a:rPr>
              <a:t> – </a:t>
            </a:r>
          </a:p>
          <a:p>
            <a:pPr algn="ctr"/>
            <a:r>
              <a:rPr lang="ru-RU" sz="2400" dirty="0">
                <a:latin typeface="Calibri" panose="020F0502020204030204" pitchFamily="34" charset="0"/>
              </a:rPr>
              <a:t>ЗАПЕЧАТЫВАНИЕ ОТКРЫТЫХ ДЕНТИННЫХ КАНАЛЬЦЕВ</a:t>
            </a:r>
          </a:p>
        </p:txBody>
      </p:sp>
    </p:spTree>
    <p:extLst>
      <p:ext uri="{BB962C8B-B14F-4D97-AF65-F5344CB8AC3E}">
        <p14:creationId xmlns:p14="http://schemas.microsoft.com/office/powerpoint/2010/main" val="3667221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747534" y="1457321"/>
            <a:ext cx="7205638" cy="4067177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5437" tIns="27718" rIns="55437" bIns="27718" rtlCol="0" anchor="ctr"/>
          <a:lstStyle/>
          <a:p>
            <a:pPr marL="346484" indent="-346484">
              <a:buFont typeface="Arial" pitchFamily="34" charset="0"/>
              <a:buChar char="•"/>
            </a:pPr>
            <a:endParaRPr lang="ru-RU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23" y="83213"/>
            <a:ext cx="2677567" cy="64785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  <a:cs typeface="Calibri" panose="020F0502020204030204" pitchFamily="34" charset="0"/>
              </a:rPr>
              <a:t>АРГИНИН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5173" y="1824184"/>
            <a:ext cx="6910360" cy="3160195"/>
          </a:xfrm>
        </p:spPr>
        <p:txBody>
          <a:bodyPr>
            <a:noAutofit/>
          </a:bodyPr>
          <a:lstStyle/>
          <a:p>
            <a:r>
              <a:rPr lang="ru-RU" sz="2600" dirty="0"/>
              <a:t>Бактерии зубной бляшки расщепляют </a:t>
            </a:r>
            <a:r>
              <a:rPr lang="ru-RU" sz="2600" b="1" dirty="0"/>
              <a:t>аргинин</a:t>
            </a:r>
            <a:r>
              <a:rPr lang="ru-RU" sz="2600" dirty="0"/>
              <a:t> до аммиака, который может нейтрализовать кислоты </a:t>
            </a:r>
            <a:r>
              <a:rPr lang="ru-RU" sz="2600"/>
              <a:t>зубного налета</a:t>
            </a:r>
            <a:r>
              <a:rPr lang="ru-RU" sz="2600" dirty="0"/>
              <a:t>*</a:t>
            </a:r>
            <a:endParaRPr lang="en-US" sz="2600" dirty="0"/>
          </a:p>
          <a:p>
            <a:pPr marL="0" indent="0">
              <a:buNone/>
            </a:pPr>
            <a:endParaRPr lang="ru-RU" sz="2600" dirty="0"/>
          </a:p>
          <a:p>
            <a:r>
              <a:rPr lang="ru-RU" sz="2600" b="1" dirty="0"/>
              <a:t>Аргинин</a:t>
            </a:r>
            <a:r>
              <a:rPr lang="ru-RU" sz="2600" dirty="0"/>
              <a:t> в составе слюны играет важную роль в обеспечении ее </a:t>
            </a:r>
            <a:r>
              <a:rPr lang="ru-RU" sz="2600" dirty="0" err="1"/>
              <a:t>реминерализующего</a:t>
            </a:r>
            <a:r>
              <a:rPr lang="ru-RU" sz="2600" dirty="0"/>
              <a:t> потенциала</a:t>
            </a:r>
            <a:r>
              <a:rPr lang="en-US" sz="2600" dirty="0"/>
              <a:t> (</a:t>
            </a:r>
            <a:r>
              <a:rPr lang="ru-RU" sz="2600" dirty="0"/>
              <a:t>поддержание слабощелочного </a:t>
            </a:r>
            <a:r>
              <a:rPr lang="en-US" sz="2600" dirty="0"/>
              <a:t>pH</a:t>
            </a:r>
            <a:r>
              <a:rPr lang="ru-RU" sz="2600" dirty="0"/>
              <a:t> в ротовой полости) **</a:t>
            </a:r>
          </a:p>
        </p:txBody>
      </p:sp>
      <p:pic>
        <p:nvPicPr>
          <p:cNvPr id="4100" name="Picture 4" descr="ÐÑÐ³Ð¸Ð½Ð¸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4" y="2038350"/>
            <a:ext cx="4581120" cy="25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214" y="6317560"/>
            <a:ext cx="12102659" cy="510023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**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Гажва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 С.И.,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Шурова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 Н.Н.,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Киптилова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 Т.А.,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Еремеева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 Д.А. ИСПОЛЬЗОВАНИЕ ЗУБНЫХ ПАСТ ДЛЯ ЛЕЧЕНИЯ ГИПЕРЕСТЕЗИИ ДЕНТИНА (ОБЗОР) // Современные проблемы науки и образования. – 2012. – № 3.;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URL: 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  <a:hlinkClick r:id="rId4"/>
              </a:rPr>
              <a:t>http://www.science-education.ru/ru/article/view?id=6305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  (дата обращения: 17.07.2019).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214" y="6009207"/>
            <a:ext cx="11782689" cy="294579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hlinkClick r:id="rId5"/>
              </a:rPr>
              <a:t>* </a:t>
            </a:r>
            <a:r>
              <a:rPr lang="en-US" sz="1200" dirty="0">
                <a:latin typeface="Calibri" panose="020F0502020204030204" pitchFamily="34" charset="0"/>
                <a:hlinkClick r:id="rId5"/>
              </a:rPr>
              <a:t>http://research-journal.org/wp-content/uploads/2011/10/10-4-52.pdf#page=87</a:t>
            </a:r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0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190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474" y="142894"/>
            <a:ext cx="4638101" cy="476032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ГИАЛУРОНОВАЯ КИСЛОТА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2012" y="1638488"/>
            <a:ext cx="7639207" cy="2204972"/>
          </a:xfrm>
        </p:spPr>
        <p:txBody>
          <a:bodyPr lIns="91417" tIns="45708" rIns="91417" bIns="45708">
            <a:noAutofit/>
          </a:bodyPr>
          <a:lstStyle/>
          <a:p>
            <a:pPr marL="0" indent="0">
              <a:buNone/>
            </a:pPr>
            <a:r>
              <a:rPr lang="ru-RU" sz="2600" b="1" dirty="0" err="1"/>
              <a:t>Гиалуронат</a:t>
            </a:r>
            <a:r>
              <a:rPr lang="ru-RU" sz="2600" b="1" dirty="0"/>
              <a:t> натрия </a:t>
            </a:r>
            <a:r>
              <a:rPr lang="ru-RU" sz="2600" dirty="0"/>
              <a:t>– полимерная молекула, которая транспортирует воду внутрь тканей, что приводит к их увлажнению</a:t>
            </a:r>
          </a:p>
        </p:txBody>
      </p:sp>
      <p:pic>
        <p:nvPicPr>
          <p:cNvPr id="3076" name="Picture 4" descr="https://newstes.ru/uploads/mini/458x304/3c/ff02996080ab70ac97db17fb6e0cb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35754"/>
          <a:stretch/>
        </p:blipFill>
        <p:spPr bwMode="auto">
          <a:xfrm rot="16200000">
            <a:off x="-331774" y="2341448"/>
            <a:ext cx="4606831" cy="239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76404" y="3201580"/>
            <a:ext cx="7564815" cy="2025747"/>
          </a:xfrm>
          <a:prstGeom prst="rect">
            <a:avLst/>
          </a:prstGeom>
        </p:spPr>
        <p:txBody>
          <a:bodyPr wrap="square" lIns="55437" tIns="27718" rIns="55437" bIns="27718">
            <a:spAutoFit/>
          </a:bodyPr>
          <a:lstStyle/>
          <a:p>
            <a:pPr algn="ctr"/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2600" dirty="0" err="1">
                <a:latin typeface="Calibri" panose="020F0502020204030204" pitchFamily="34" charset="0"/>
              </a:rPr>
              <a:t>Гиалуроновая</a:t>
            </a:r>
            <a:r>
              <a:rPr lang="ru-RU" sz="2600" dirty="0">
                <a:latin typeface="Calibri" panose="020F0502020204030204" pitchFamily="34" charset="0"/>
              </a:rPr>
              <a:t> кислота </a:t>
            </a:r>
            <a:r>
              <a:rPr lang="ru-RU" sz="2600" b="1" dirty="0">
                <a:latin typeface="Calibri" panose="020F0502020204030204" pitchFamily="34" charset="0"/>
              </a:rPr>
              <a:t>в зубных пастах </a:t>
            </a:r>
            <a:r>
              <a:rPr lang="en-US" sz="2600" b="1" dirty="0">
                <a:latin typeface="Calibri" panose="020F0502020204030204" pitchFamily="34" charset="0"/>
              </a:rPr>
              <a:t>LACALUT </a:t>
            </a:r>
            <a:r>
              <a:rPr lang="ru-RU" sz="2600" dirty="0">
                <a:latin typeface="Calibri" panose="020F0502020204030204" pitchFamily="34" charset="0"/>
              </a:rPr>
              <a:t>дополнительно увлажняет слизистую оболочку полости рта и делает процессы </a:t>
            </a:r>
            <a:r>
              <a:rPr lang="ru-RU" sz="2600" dirty="0" err="1">
                <a:latin typeface="Calibri" panose="020F0502020204030204" pitchFamily="34" charset="0"/>
              </a:rPr>
              <a:t>реминерализации</a:t>
            </a:r>
            <a:r>
              <a:rPr lang="ru-RU" sz="2600" dirty="0">
                <a:latin typeface="Calibri" panose="020F0502020204030204" pitchFamily="34" charset="0"/>
              </a:rPr>
              <a:t> более эффективными*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543" y="6349565"/>
            <a:ext cx="11568194" cy="510023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*Научно-практический журнал для стоматологов "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Пародонтология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" №3 (88) 2018. Применение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гиалуроновой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 кислоты в комплексном лечении заболеваний пародонта. Л.Ю. Орехова, Е.С. Лобода, Н.А.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Яманидзе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, А.Р.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Галеева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hlinkClick r:id="rId4"/>
              </a:rPr>
              <a:t>http://dentalcommunity.ru/articles/1825/</a:t>
            </a:r>
            <a:endParaRPr lang="ru-RU" sz="1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60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508481" y="1862195"/>
            <a:ext cx="4959596" cy="4291065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5437" tIns="27718" rIns="55437" bIns="27718" rtlCol="0" anchor="ctr"/>
          <a:lstStyle/>
          <a:p>
            <a:pPr marL="346484" indent="-346484">
              <a:buFont typeface="Arial" pitchFamily="34" charset="0"/>
              <a:buChar char="•"/>
            </a:pPr>
            <a:endParaRPr lang="ru-RU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9591" y="1862195"/>
            <a:ext cx="4959596" cy="4291065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5437" tIns="27718" rIns="55437" bIns="27718" rtlCol="0" anchor="ctr"/>
          <a:lstStyle/>
          <a:p>
            <a:pPr marL="346484" indent="-346484">
              <a:buFont typeface="Arial" pitchFamily="34" charset="0"/>
              <a:buChar char="•"/>
            </a:pPr>
            <a:endParaRPr lang="ru-RU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feld 7"/>
          <p:cNvSpPr txBox="1"/>
          <p:nvPr/>
        </p:nvSpPr>
        <p:spPr>
          <a:xfrm>
            <a:off x="6595194" y="1921071"/>
            <a:ext cx="4901482" cy="3749296"/>
          </a:xfrm>
          <a:prstGeom prst="rect">
            <a:avLst/>
          </a:prstGeom>
          <a:noFill/>
        </p:spPr>
        <p:txBody>
          <a:bodyPr wrap="square" lIns="55437" tIns="27718" rIns="55437" bIns="27718" rtlCol="0">
            <a:spAutoFit/>
          </a:bodyPr>
          <a:lstStyle>
            <a:defPPr>
              <a:defRPr lang="ru-RU"/>
            </a:defPPr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Папаин (из папайи)</a:t>
            </a:r>
          </a:p>
          <a:p>
            <a:endParaRPr lang="de-DE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6484" indent="-346484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Расщепляет белковую часть зубного налёта и предотвращает окрашивание зубов</a:t>
            </a:r>
            <a:endParaRPr lang="de-DE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6484" indent="-346484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Обладает антибактериальным и антиоксидантным действием</a:t>
            </a:r>
            <a:endParaRPr lang="de-DE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6484" indent="-346484" algn="l">
              <a:buFont typeface="Arial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6484" indent="-346484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Способствует заживлению ран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658" y="141753"/>
            <a:ext cx="5746282" cy="476032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</a:rPr>
              <a:t>НАТУРАЛЬНЫЕ ФЕРМЕНТЫ</a:t>
            </a:r>
          </a:p>
        </p:txBody>
      </p:sp>
      <p:sp>
        <p:nvSpPr>
          <p:cNvPr id="4" name="Textfeld 5"/>
          <p:cNvSpPr txBox="1"/>
          <p:nvPr/>
        </p:nvSpPr>
        <p:spPr>
          <a:xfrm>
            <a:off x="249591" y="1912067"/>
            <a:ext cx="4974523" cy="4118628"/>
          </a:xfrm>
          <a:prstGeom prst="rect">
            <a:avLst/>
          </a:prstGeom>
          <a:noFill/>
        </p:spPr>
        <p:txBody>
          <a:bodyPr wrap="square" lIns="55437" tIns="27718" rIns="55437" bIns="27718" rtlCol="0">
            <a:spAutoFit/>
          </a:bodyPr>
          <a:lstStyle/>
          <a:p>
            <a:pPr algn="ctr"/>
            <a:r>
              <a:rPr lang="ru-RU" sz="2400" dirty="0" err="1">
                <a:latin typeface="Calibri" panose="020F0502020204030204" pitchFamily="34" charset="0"/>
              </a:rPr>
              <a:t>Бромелаин</a:t>
            </a:r>
            <a:r>
              <a:rPr lang="de-DE" sz="2400" dirty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(из ананаса)</a:t>
            </a:r>
            <a:br>
              <a:rPr lang="ru-RU" sz="2400" dirty="0">
                <a:latin typeface="Calibri" panose="020F0502020204030204" pitchFamily="34" charset="0"/>
              </a:rPr>
            </a:br>
            <a:endParaRPr lang="de-DE" sz="2400" dirty="0">
              <a:latin typeface="Calibri" panose="020F0502020204030204" pitchFamily="34" charset="0"/>
            </a:endParaRPr>
          </a:p>
          <a:p>
            <a:pPr marL="207890" indent="-207890">
              <a:buFont typeface="Arial" panose="020B0604020202020204" pitchFamily="34" charset="0"/>
              <a:buChar char="•"/>
            </a:pPr>
            <a:r>
              <a:rPr lang="ru-RU" sz="2400" b="1" dirty="0">
                <a:latin typeface="Calibri" panose="020F0502020204030204" pitchFamily="34" charset="0"/>
              </a:rPr>
              <a:t>Расщепляет белковую часть зубного налёта и предотвращает окрашивание зубов</a:t>
            </a:r>
            <a:br>
              <a:rPr lang="ru-RU" sz="2400" dirty="0">
                <a:latin typeface="Calibri" panose="020F0502020204030204" pitchFamily="34" charset="0"/>
              </a:rPr>
            </a:br>
            <a:endParaRPr lang="ru-RU" sz="2400" dirty="0">
              <a:latin typeface="Calibri" panose="020F0502020204030204" pitchFamily="34" charset="0"/>
            </a:endParaRPr>
          </a:p>
          <a:p>
            <a:pPr marL="207890" indent="-20789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Обладает противовоспалительным и </a:t>
            </a:r>
            <a:r>
              <a:rPr lang="ru-RU" sz="2400" dirty="0" err="1">
                <a:latin typeface="Calibri" panose="020F0502020204030204" pitchFamily="34" charset="0"/>
              </a:rPr>
              <a:t>противоотёчным</a:t>
            </a:r>
            <a:r>
              <a:rPr lang="ru-RU" sz="2400" dirty="0">
                <a:latin typeface="Calibri" panose="020F0502020204030204" pitchFamily="34" charset="0"/>
              </a:rPr>
              <a:t> действием</a:t>
            </a:r>
            <a:br>
              <a:rPr lang="ru-RU" sz="2400" dirty="0">
                <a:latin typeface="Calibri" panose="020F0502020204030204" pitchFamily="34" charset="0"/>
              </a:rPr>
            </a:br>
            <a:endParaRPr lang="de-DE" sz="2400" dirty="0">
              <a:latin typeface="Calibri" panose="020F0502020204030204" pitchFamily="34" charset="0"/>
            </a:endParaRPr>
          </a:p>
          <a:p>
            <a:pPr marL="207890" indent="-20789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Укрепляет иммунную систему</a:t>
            </a:r>
            <a:endParaRPr lang="de-DE" sz="2400" dirty="0">
              <a:latin typeface="Calibri" panose="020F0502020204030204" pitchFamily="34" charset="0"/>
            </a:endParaRPr>
          </a:p>
          <a:p>
            <a:pPr marL="207890" indent="-207890">
              <a:buFont typeface="Arial" panose="020B0604020202020204" pitchFamily="34" charset="0"/>
              <a:buChar char="•"/>
            </a:pPr>
            <a:endParaRPr lang="de-DE" sz="2400" dirty="0">
              <a:latin typeface="Calibri" panose="020F0502020204030204" pitchFamily="34" charset="0"/>
            </a:endParaRPr>
          </a:p>
        </p:txBody>
      </p:sp>
      <p:pic>
        <p:nvPicPr>
          <p:cNvPr id="5" name="Picture 2" descr="Ãhnliches F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30" y="1766069"/>
            <a:ext cx="1617175" cy="101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ldergebnis fÃ¼r papa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158" y="1747345"/>
            <a:ext cx="1544156" cy="101221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люс 7"/>
          <p:cNvSpPr/>
          <p:nvPr/>
        </p:nvSpPr>
        <p:spPr>
          <a:xfrm>
            <a:off x="5467528" y="3263879"/>
            <a:ext cx="833845" cy="785714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55437" tIns="27718" rIns="55437" bIns="27718" rtlCol="0" anchor="ctr"/>
          <a:lstStyle/>
          <a:p>
            <a:pPr algn="ctr"/>
            <a:endParaRPr lang="ru-RU" sz="1900" dirty="0"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200" y="1014610"/>
            <a:ext cx="12001500" cy="794641"/>
          </a:xfrm>
          <a:prstGeom prst="rect">
            <a:avLst/>
          </a:prstGeom>
        </p:spPr>
        <p:txBody>
          <a:bodyPr wrap="square" lIns="55437" tIns="27718" rIns="55437" bIns="27718">
            <a:spAutoFit/>
          </a:bodyPr>
          <a:lstStyle/>
          <a:p>
            <a:pPr algn="ctr"/>
            <a:r>
              <a:rPr lang="ru-RU" sz="2400" b="1" dirty="0" err="1">
                <a:latin typeface="Calibri" panose="020F0502020204030204" pitchFamily="34" charset="0"/>
              </a:rPr>
              <a:t>Бромелаин</a:t>
            </a:r>
            <a:r>
              <a:rPr lang="ru-RU" sz="2400" b="1" dirty="0">
                <a:latin typeface="Calibri" panose="020F0502020204030204" pitchFamily="34" charset="0"/>
              </a:rPr>
              <a:t> и папаин </a:t>
            </a:r>
            <a:r>
              <a:rPr lang="ru-RU" sz="2400" dirty="0">
                <a:latin typeface="Calibri" panose="020F0502020204030204" pitchFamily="34" charset="0"/>
              </a:rPr>
              <a:t>– ферменты растительного происхождения, относящиеся к </a:t>
            </a:r>
            <a:r>
              <a:rPr lang="ru-RU" sz="2400" b="1" dirty="0">
                <a:latin typeface="Calibri" panose="020F0502020204030204" pitchFamily="34" charset="0"/>
              </a:rPr>
              <a:t>протеазам </a:t>
            </a:r>
            <a:r>
              <a:rPr lang="ru-RU" sz="2400" dirty="0">
                <a:latin typeface="Calibri" panose="020F0502020204030204" pitchFamily="34" charset="0"/>
              </a:rPr>
              <a:t>(расщепляют белки)*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8828" y="6349565"/>
            <a:ext cx="11365404" cy="510023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</a:rPr>
              <a:t>Anti-plaque and anti-gingivitis effect of Papain, Bromelain, Miswak and Neem containing dentifrice: A randomized controlled trial.</a:t>
            </a:r>
          </a:p>
          <a:p>
            <a:r>
              <a:rPr lang="en-US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Tadikonda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</a:rPr>
              <a:t> A1, </a:t>
            </a:r>
            <a:r>
              <a:rPr lang="en-US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Pentapati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</a:rPr>
              <a:t> KC2, </a:t>
            </a:r>
            <a:r>
              <a:rPr lang="en-US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Urala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</a:rPr>
              <a:t> AS3, Acharya S4.</a:t>
            </a:r>
            <a:endParaRPr lang="ru-RU" sz="1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11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714" y="118416"/>
            <a:ext cx="2577947" cy="476032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</a:rPr>
              <a:t>ПИРОФОСФАТ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9427" y="3595341"/>
            <a:ext cx="10078839" cy="2482718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5437" tIns="27718" rIns="55437" bIns="27718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s://upload.wikimedia.org/wikipedia/commons/3/3f/Pyrophosphate-3D-ba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61" y="680642"/>
            <a:ext cx="5211921" cy="30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1886" y="3885381"/>
            <a:ext cx="9053920" cy="1902637"/>
          </a:xfrm>
          <a:prstGeom prst="rect">
            <a:avLst/>
          </a:prstGeom>
        </p:spPr>
        <p:txBody>
          <a:bodyPr wrap="square" lIns="55437" tIns="27718" rIns="55437" bIns="27718">
            <a:spAutoFit/>
          </a:bodyPr>
          <a:lstStyle/>
          <a:p>
            <a:r>
              <a:rPr lang="ru-RU" sz="2400" b="1" dirty="0" err="1">
                <a:latin typeface="Calibri" panose="020F0502020204030204" pitchFamily="34" charset="0"/>
              </a:rPr>
              <a:t>Пирофосфат</a:t>
            </a:r>
            <a:r>
              <a:rPr lang="ru-RU" sz="2400" dirty="0">
                <a:latin typeface="Calibri" panose="020F0502020204030204" pitchFamily="34" charset="0"/>
              </a:rPr>
              <a:t> останавливает уплотнение</a:t>
            </a:r>
            <a:r>
              <a:rPr lang="ru-RU" sz="2400" b="1" dirty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зубного налёта и противодействует процессу нарастания зубного камня.</a:t>
            </a:r>
          </a:p>
          <a:p>
            <a:r>
              <a:rPr lang="ru-RU" sz="2400" dirty="0">
                <a:latin typeface="Calibri" panose="020F0502020204030204" pitchFamily="34" charset="0"/>
              </a:rPr>
              <a:t>Способствует удалению существующего камня, модифицируя его минеральную структуру.</a:t>
            </a:r>
          </a:p>
          <a:p>
            <a:r>
              <a:rPr lang="ru-RU" sz="2400" dirty="0">
                <a:latin typeface="Calibri" panose="020F0502020204030204" pitchFamily="34" charset="0"/>
              </a:rPr>
              <a:t>Превращает нерастворимые соединения кальция в растворимые.*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329" y="6419846"/>
            <a:ext cx="11455034" cy="30996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* Отчет о результатах исследования зубной пасты </a:t>
            </a:r>
            <a:r>
              <a:rPr lang="en-US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Lacalut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white&amp;repair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производство </a:t>
            </a:r>
            <a:r>
              <a:rPr lang="en-US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Dr.Theiss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Naturwaren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</a:rPr>
              <a:t> GmbH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,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Германия.</a:t>
            </a:r>
          </a:p>
        </p:txBody>
      </p:sp>
    </p:spTree>
    <p:extLst>
      <p:ext uri="{BB962C8B-B14F-4D97-AF65-F5344CB8AC3E}">
        <p14:creationId xmlns:p14="http://schemas.microsoft.com/office/powerpoint/2010/main" val="1103155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786" y="88631"/>
            <a:ext cx="3904038" cy="64785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</a:rPr>
              <a:t>СОЕДИНЕНИЯ ЦИНКА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93240" y="1413161"/>
            <a:ext cx="6539397" cy="4462342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5437" tIns="27718" rIns="55437" bIns="27718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2158" y="1936184"/>
            <a:ext cx="5381856" cy="3416296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Соединения цинка </a:t>
            </a:r>
            <a:r>
              <a:rPr lang="ru-RU" sz="2400" dirty="0">
                <a:latin typeface="Calibri" panose="020F0502020204030204" pitchFamily="34" charset="0"/>
              </a:rPr>
              <a:t>подавляют кислотную активность бактерий, разрушающих зубную эмаль, препятствуют образованию</a:t>
            </a:r>
          </a:p>
          <a:p>
            <a:r>
              <a:rPr lang="ru-RU" sz="2400" dirty="0">
                <a:latin typeface="Calibri" panose="020F0502020204030204" pitchFamily="34" charset="0"/>
              </a:rPr>
              <a:t>зубного налёта.</a:t>
            </a:r>
          </a:p>
          <a:p>
            <a:r>
              <a:rPr lang="ru-RU" sz="2400" dirty="0">
                <a:latin typeface="Calibri" panose="020F0502020204030204" pitchFamily="34" charset="0"/>
              </a:rPr>
              <a:t>Инактивируют неприятно пахнущие летучие </a:t>
            </a:r>
            <a:r>
              <a:rPr lang="ru-RU" sz="2400" dirty="0" err="1">
                <a:latin typeface="Calibri" panose="020F0502020204030204" pitchFamily="34" charset="0"/>
              </a:rPr>
              <a:t>сернистные</a:t>
            </a:r>
            <a:r>
              <a:rPr lang="ru-RU" sz="2400" dirty="0">
                <a:latin typeface="Calibri" panose="020F0502020204030204" pitchFamily="34" charset="0"/>
              </a:rPr>
              <a:t> соединения, которые вырабатываются в ходе жизнедеятельности бактерий.*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346" y="6482868"/>
            <a:ext cx="3571706" cy="309968"/>
          </a:xfrm>
          <a:prstGeom prst="rect">
            <a:avLst/>
          </a:prstGeom>
        </p:spPr>
        <p:txBody>
          <a:bodyPr wrap="none" lIns="108850" tIns="54425" rIns="108850" bIns="54425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</a:rPr>
              <a:t>https://findpatent.ru/patent/225/2259193.html</a:t>
            </a:r>
            <a:endParaRPr lang="ru-RU" sz="1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E556CC2-C3E2-4FDB-9F46-2AEC08E49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7" r="17655"/>
          <a:stretch/>
        </p:blipFill>
        <p:spPr>
          <a:xfrm>
            <a:off x="430232" y="1965235"/>
            <a:ext cx="4114385" cy="292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9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685545-C6C9-46E1-B5FB-6B55C3315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7" t="2680" b="3588"/>
          <a:stretch/>
        </p:blipFill>
        <p:spPr>
          <a:xfrm>
            <a:off x="0" y="1698148"/>
            <a:ext cx="5618808" cy="346329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3968BE0-739E-44D4-A081-9928656C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86" y="88631"/>
            <a:ext cx="3904038" cy="647850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МИЦЕЛЛЫ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7">
            <a:extLst>
              <a:ext uri="{FF2B5EF4-FFF2-40B4-BE49-F238E27FC236}">
                <a16:creationId xmlns:a16="http://schemas.microsoft.com/office/drawing/2014/main" id="{6945C3FB-CF99-46C2-9A1A-8AD80B09C050}"/>
              </a:ext>
            </a:extLst>
          </p:cNvPr>
          <p:cNvSpPr/>
          <p:nvPr/>
        </p:nvSpPr>
        <p:spPr>
          <a:xfrm>
            <a:off x="5571952" y="1266299"/>
            <a:ext cx="6463838" cy="4768210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5437" tIns="27718" rIns="55437" bIns="27718" rtlCol="0" anchor="ctr"/>
          <a:lstStyle/>
          <a:p>
            <a:pPr marL="346484" indent="-346484">
              <a:buFont typeface="Arial" pitchFamily="34" charset="0"/>
              <a:buChar char="•"/>
            </a:pPr>
            <a:endParaRPr lang="ru-RU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26E29B4-2233-401D-A671-BA00730FA98D}"/>
              </a:ext>
            </a:extLst>
          </p:cNvPr>
          <p:cNvSpPr txBox="1">
            <a:spLocks/>
          </p:cNvSpPr>
          <p:nvPr/>
        </p:nvSpPr>
        <p:spPr>
          <a:xfrm>
            <a:off x="5715000" y="1580410"/>
            <a:ext cx="6320790" cy="4454099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/>
              <a:t>Мицеллы (от лат. </a:t>
            </a:r>
            <a:r>
              <a:rPr lang="en-US" sz="2400" b="1" dirty="0"/>
              <a:t>mica</a:t>
            </a:r>
            <a:r>
              <a:rPr lang="ru-RU" sz="2400" b="1" dirty="0"/>
              <a:t> «частица, крупинка»)</a:t>
            </a:r>
            <a:r>
              <a:rPr lang="en-US" sz="2400" b="1" dirty="0"/>
              <a:t> </a:t>
            </a:r>
            <a:r>
              <a:rPr lang="ru-RU" sz="2400" dirty="0"/>
              <a:t>– это комплексы поверхностно-активных веществ (ПАВ) в растворе.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Мицелла состоит из амфифильных молекул, то есть молекул, которые имеют как гидрофильную, так и гидрофобную части.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Это свойство мицелл позволяет «захватывать» ими частицы «грязи» (остатки пищи, бактериальный налет) и применять их для дополнительного очищения поверхности эмали и слизистой оболочки.*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0F0EFB-905C-4CE8-9055-45E1F5E8074C}"/>
              </a:ext>
            </a:extLst>
          </p:cNvPr>
          <p:cNvSpPr/>
          <p:nvPr/>
        </p:nvSpPr>
        <p:spPr>
          <a:xfrm>
            <a:off x="14446" y="6180736"/>
            <a:ext cx="12410160" cy="710077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https://www.elibrary.ru/item.asp?id=37603367</a:t>
            </a:r>
            <a:endParaRPr lang="ru-RU" sz="13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</a:rPr>
              <a:t>http://chemistry.vsau.ru/wp-content/uploads/2018/02/2017-%D0%A4%D0%B8%D0%B7%D0%B8%D1%87%D0%B5%D1%81%D0%BA%D0%B0%D1%8F-%D1%85%D0%B8%D0%BC%D0%B8%D1%8F-%D0%BB%D0%B5%D0%BA%D1%86%D0%B8%D0%B8.pdf</a:t>
            </a:r>
            <a:endParaRPr lang="ru-RU" sz="1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08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786" y="88631"/>
            <a:ext cx="3904038" cy="64785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</a:rPr>
              <a:t>КСИЛИТ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93240" y="1413161"/>
            <a:ext cx="6539397" cy="4462342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5437" tIns="27718" rIns="55437" bIns="27718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73307" y="1660800"/>
            <a:ext cx="5979262" cy="3785627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Ксилит –</a:t>
            </a:r>
            <a:r>
              <a:rPr lang="ru-RU" sz="2400" dirty="0">
                <a:latin typeface="Calibri" panose="020F0502020204030204" pitchFamily="34" charset="0"/>
              </a:rPr>
              <a:t> заменитель сахара, многоатомный спирт.</a:t>
            </a:r>
          </a:p>
          <a:p>
            <a:r>
              <a:rPr lang="ru-RU" sz="2400" dirty="0">
                <a:latin typeface="Calibri" panose="020F0502020204030204" pitchFamily="34" charset="0"/>
              </a:rPr>
              <a:t>Основной </a:t>
            </a:r>
            <a:r>
              <a:rPr lang="ru-RU" sz="2400" dirty="0" err="1">
                <a:latin typeface="Calibri" panose="020F0502020204030204" pitchFamily="34" charset="0"/>
              </a:rPr>
              <a:t>кариесоген</a:t>
            </a:r>
            <a:r>
              <a:rPr lang="ru-RU" sz="2400" dirty="0">
                <a:latin typeface="Calibri" panose="020F0502020204030204" pitchFamily="34" charset="0"/>
              </a:rPr>
              <a:t> - бактерия </a:t>
            </a:r>
            <a:r>
              <a:rPr lang="ru-RU" sz="2400" dirty="0" err="1"/>
              <a:t>Streptococcus</a:t>
            </a:r>
            <a:r>
              <a:rPr lang="ru-RU" sz="2400" dirty="0"/>
              <a:t> </a:t>
            </a:r>
            <a:r>
              <a:rPr lang="ru-RU" sz="2400" dirty="0" err="1"/>
              <a:t>mutans</a:t>
            </a:r>
            <a:r>
              <a:rPr lang="ru-RU" sz="2400" dirty="0"/>
              <a:t> - не может использовать ксилит в качестве субстрата для своего роста и размножения.</a:t>
            </a:r>
          </a:p>
          <a:p>
            <a:r>
              <a:rPr lang="ru-RU" sz="2400" dirty="0">
                <a:latin typeface="Calibri" panose="020F0502020204030204" pitchFamily="34" charset="0"/>
              </a:rPr>
              <a:t>Таким образом, наличие ксилита в зубной пасте и ополаскивателе тормозит образование налета до первого приема пищи.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346" y="6482868"/>
            <a:ext cx="3571706" cy="309968"/>
          </a:xfrm>
          <a:prstGeom prst="rect">
            <a:avLst/>
          </a:prstGeom>
        </p:spPr>
        <p:txBody>
          <a:bodyPr wrap="none" lIns="108850" tIns="54425" rIns="108850" bIns="54425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</a:rPr>
              <a:t>https://findpatent.ru/patent/225/2259193.html</a:t>
            </a:r>
            <a:endParaRPr lang="ru-RU" sz="1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 descr="Изображение выглядит как текст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F20A63AB-7108-439D-B6E4-4500F421F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29" y="2207477"/>
            <a:ext cx="4301288" cy="242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99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9097" y="201164"/>
            <a:ext cx="8658225" cy="486865"/>
          </a:xfrm>
          <a:prstGeom prst="rect">
            <a:avLst/>
          </a:prstGeom>
        </p:spPr>
        <p:txBody>
          <a:bodyPr wrap="square" lIns="55437" tIns="27718" rIns="55437" bIns="27718">
            <a:spAutoFit/>
          </a:bodyPr>
          <a:lstStyle>
            <a:lvl1pPr indent="0" defTabSz="1794829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4500" b="1" i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АБРАЗИВ</a:t>
            </a:r>
            <a:r>
              <a:rPr lang="en-US" sz="2800" b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(</a:t>
            </a:r>
            <a:r>
              <a:rPr lang="ru-RU" sz="2800" b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СИЛИКА)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7" y="1120070"/>
            <a:ext cx="11184727" cy="50893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906" y="6380343"/>
            <a:ext cx="11331518" cy="540800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</a:rPr>
              <a:t>Обоснование выбора зубных паст с различной степенью </a:t>
            </a:r>
            <a:r>
              <a:rPr lang="ru-RU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абразивности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</a:rPr>
              <a:t> в комплексной гигиене полости рта,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</a:rPr>
              <a:t>Л.Ф. </a:t>
            </a:r>
            <a:r>
              <a:rPr lang="ru-RU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Сидельникова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Е.А.Скибицкая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</a:rPr>
              <a:t>, Современная стоматология 2/2013, 26-28</a:t>
            </a:r>
          </a:p>
        </p:txBody>
      </p:sp>
    </p:spTree>
    <p:extLst>
      <p:ext uri="{BB962C8B-B14F-4D97-AF65-F5344CB8AC3E}">
        <p14:creationId xmlns:p14="http://schemas.microsoft.com/office/powerpoint/2010/main" val="316268896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20374" y="1246206"/>
            <a:ext cx="7694167" cy="1846050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5437" tIns="27718" rIns="55437" bIns="27718"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201" y="921944"/>
            <a:ext cx="4269999" cy="2610523"/>
          </a:xfrm>
          <a:prstGeom prst="rect">
            <a:avLst/>
          </a:prstGeom>
          <a:noFill/>
          <a:ln>
            <a:noFill/>
          </a:ln>
        </p:spPr>
        <p:txBody>
          <a:bodyPr wrap="square" lIns="55437" tIns="27718" rIns="55437" bIns="27718" rtlCol="0">
            <a:spAutoFit/>
          </a:bodyPr>
          <a:lstStyle/>
          <a:p>
            <a:r>
              <a:rPr lang="en-US" sz="166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RDA</a:t>
            </a:r>
            <a:endParaRPr lang="ru-RU" sz="166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733" y="113610"/>
            <a:ext cx="8240733" cy="476032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АБРАЗИВНОСТЬ – НЕ КОМПОНЕНТ, А СВОЙСТВО!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9201" y="3445837"/>
            <a:ext cx="11614202" cy="2554521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</a:rPr>
              <a:t>Градация значений показателя </a:t>
            </a:r>
            <a:r>
              <a:rPr lang="en-US" sz="2000" b="1" dirty="0">
                <a:latin typeface="Calibri" panose="020F0502020204030204" pitchFamily="34" charset="0"/>
              </a:rPr>
              <a:t>RDA:</a:t>
            </a:r>
            <a:endParaRPr lang="ru-RU" sz="2000" b="1" dirty="0">
              <a:latin typeface="Calibri" panose="020F0502020204030204" pitchFamily="34" charset="0"/>
            </a:endParaRPr>
          </a:p>
          <a:p>
            <a:pPr algn="ctr"/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Calibri" panose="020F0502020204030204" pitchFamily="34" charset="0"/>
              </a:rPr>
              <a:t>0–70 – низкая </a:t>
            </a:r>
            <a:r>
              <a:rPr lang="ru-RU" sz="2000" dirty="0" err="1">
                <a:latin typeface="Calibri" panose="020F0502020204030204" pitchFamily="34" charset="0"/>
              </a:rPr>
              <a:t>абразивность</a:t>
            </a:r>
            <a:r>
              <a:rPr lang="ru-RU" sz="2000" dirty="0">
                <a:latin typeface="Calibri" panose="020F0502020204030204" pitchFamily="34" charset="0"/>
              </a:rPr>
              <a:t> (пасты используются при гиперестезии твёрдых тканей зуба)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Calibri" panose="020F0502020204030204" pitchFamily="34" charset="0"/>
              </a:rPr>
              <a:t>70–100 – средняя </a:t>
            </a:r>
            <a:r>
              <a:rPr lang="ru-RU" sz="2000" dirty="0" err="1">
                <a:latin typeface="Calibri" panose="020F0502020204030204" pitchFamily="34" charset="0"/>
              </a:rPr>
              <a:t>абразивность</a:t>
            </a:r>
            <a:r>
              <a:rPr lang="ru-RU" sz="2000" dirty="0">
                <a:latin typeface="Calibri" panose="020F0502020204030204" pitchFamily="34" charset="0"/>
              </a:rPr>
              <a:t> (для ежедневного ухода за здоровыми зубами)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Calibri" panose="020F0502020204030204" pitchFamily="34" charset="0"/>
              </a:rPr>
              <a:t>100–150 – высокая </a:t>
            </a:r>
            <a:r>
              <a:rPr lang="ru-RU" sz="2000" dirty="0" err="1">
                <a:latin typeface="Calibri" panose="020F0502020204030204" pitchFamily="34" charset="0"/>
              </a:rPr>
              <a:t>абразивность</a:t>
            </a:r>
            <a:r>
              <a:rPr lang="ru-RU" sz="2000" dirty="0">
                <a:latin typeface="Calibri" panose="020F0502020204030204" pitchFamily="34" charset="0"/>
              </a:rPr>
              <a:t> (пасты с отбеливающим эффектом)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Calibri" panose="020F0502020204030204" pitchFamily="34" charset="0"/>
              </a:rPr>
              <a:t>150–250 – </a:t>
            </a:r>
            <a:r>
              <a:rPr lang="ru-RU" sz="2000" b="1" dirty="0" err="1">
                <a:latin typeface="Calibri" panose="020F0502020204030204" pitchFamily="34" charset="0"/>
              </a:rPr>
              <a:t>абразивность</a:t>
            </a:r>
            <a:r>
              <a:rPr lang="ru-RU" sz="2000" b="1" dirty="0">
                <a:latin typeface="Calibri" panose="020F0502020204030204" pitchFamily="34" charset="0"/>
              </a:rPr>
              <a:t> на уровне вреда </a:t>
            </a:r>
            <a:r>
              <a:rPr lang="ru-RU" sz="2000" dirty="0">
                <a:latin typeface="Calibri" panose="020F0502020204030204" pitchFamily="34" charset="0"/>
              </a:rPr>
              <a:t>для здоровья (пасты предназначены для периодической чистки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</a:rPr>
              <a:t>зубов (1–2 раза в неделю) с целью снятия плотного налёта, например, у курильщиков или любителей крепкого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</a:rPr>
              <a:t>чая)</a:t>
            </a:r>
            <a:r>
              <a:rPr lang="en-US" sz="2000" dirty="0">
                <a:latin typeface="Calibri" panose="020F0502020204030204" pitchFamily="34" charset="0"/>
              </a:rPr>
              <a:t>*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733" y="6319981"/>
            <a:ext cx="11275073" cy="492418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</a:rPr>
              <a:t>* 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Обоснование выбора зубных паст с различной степенью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абразивности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 в комплексной гигиене полости рта, Л.Ф.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Сидельникова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Е.А.Скибицкая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https://www.ada.org/en/member-center/oral-health-topics/toothpastes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</a:rPr>
              <a:t>https://www.iso.org/obp/ui/#iso:std:iso:11609:ed-2:v1:en</a:t>
            </a:r>
            <a:endParaRPr lang="ru-RU" sz="1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20374" y="1360294"/>
            <a:ext cx="7766659" cy="1446526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pPr>
              <a:defRPr/>
            </a:pPr>
            <a:r>
              <a:rPr lang="ru-RU" sz="2200" b="1" dirty="0" err="1">
                <a:latin typeface="Calibri" panose="020F0502020204030204" pitchFamily="34" charset="0"/>
              </a:rPr>
              <a:t>Абразивность</a:t>
            </a:r>
            <a:r>
              <a:rPr lang="ru-RU" sz="2200" b="1" dirty="0">
                <a:latin typeface="Calibri" panose="020F0502020204030204" pitchFamily="34" charset="0"/>
              </a:rPr>
              <a:t> зубной пасты</a:t>
            </a:r>
            <a:r>
              <a:rPr lang="ru-RU" sz="2200" dirty="0">
                <a:latin typeface="Calibri" panose="020F0502020204030204" pitchFamily="34" charset="0"/>
              </a:rPr>
              <a:t> </a:t>
            </a:r>
            <a:r>
              <a:rPr lang="en-US" sz="2200" dirty="0">
                <a:latin typeface="Calibri" panose="020F0502020204030204" pitchFamily="34" charset="0"/>
              </a:rPr>
              <a:t>(</a:t>
            </a:r>
            <a:r>
              <a:rPr lang="ru-RU" sz="2200" dirty="0">
                <a:latin typeface="Calibri" panose="020F0502020204030204" pitchFamily="34" charset="0"/>
              </a:rPr>
              <a:t>RDA - </a:t>
            </a:r>
            <a:r>
              <a:rPr lang="ru-RU" sz="2200" dirty="0" err="1">
                <a:latin typeface="Calibri" panose="020F0502020204030204" pitchFamily="34" charset="0"/>
              </a:rPr>
              <a:t>Relative</a:t>
            </a:r>
            <a:r>
              <a:rPr lang="ru-RU" sz="2200" dirty="0">
                <a:latin typeface="Calibri" panose="020F0502020204030204" pitchFamily="34" charset="0"/>
              </a:rPr>
              <a:t> </a:t>
            </a:r>
            <a:r>
              <a:rPr lang="ru-RU" sz="2200" dirty="0" err="1">
                <a:latin typeface="Calibri" panose="020F0502020204030204" pitchFamily="34" charset="0"/>
              </a:rPr>
              <a:t>dentin</a:t>
            </a:r>
            <a:r>
              <a:rPr lang="ru-RU" sz="2200" dirty="0">
                <a:latin typeface="Calibri" panose="020F0502020204030204" pitchFamily="34" charset="0"/>
              </a:rPr>
              <a:t> </a:t>
            </a:r>
            <a:r>
              <a:rPr lang="ru-RU" sz="2200" dirty="0" err="1">
                <a:latin typeface="Calibri" panose="020F0502020204030204" pitchFamily="34" charset="0"/>
              </a:rPr>
              <a:t>abrasivity</a:t>
            </a:r>
            <a:r>
              <a:rPr lang="en-US" sz="2200" dirty="0">
                <a:latin typeface="Calibri" panose="020F0502020204030204" pitchFamily="34" charset="0"/>
              </a:rPr>
              <a:t>)</a:t>
            </a:r>
            <a:r>
              <a:rPr lang="ru-RU" sz="2200" dirty="0">
                <a:latin typeface="Calibri" panose="020F0502020204030204" pitchFamily="34" charset="0"/>
              </a:rPr>
              <a:t> — </a:t>
            </a:r>
          </a:p>
          <a:p>
            <a:pPr>
              <a:defRPr/>
            </a:pPr>
            <a:r>
              <a:rPr lang="ru-RU" sz="2200" dirty="0">
                <a:latin typeface="Calibri" panose="020F0502020204030204" pitchFamily="34" charset="0"/>
              </a:rPr>
              <a:t>показатель, определяющий способность зубной пасты нарушать структуру зубной эмали и дентина вследствие механического воздействия (истирания). </a:t>
            </a:r>
          </a:p>
        </p:txBody>
      </p:sp>
    </p:spTree>
    <p:extLst>
      <p:ext uri="{BB962C8B-B14F-4D97-AF65-F5344CB8AC3E}">
        <p14:creationId xmlns:p14="http://schemas.microsoft.com/office/powerpoint/2010/main" val="693830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мужчина, в позе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1AC4B3D-B021-4FA3-A801-EBD268903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"/>
            <a:ext cx="12272790" cy="685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3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78488" y="2492154"/>
            <a:ext cx="7091592" cy="34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Фторид присутствует в окружающей среде повсеместно:</a:t>
            </a:r>
            <a:r>
              <a:rPr kumimoji="0" lang="ru-RU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воздухе, в почве, в пресной и морской воде, в растениях и во многих пищевых продуктах</a:t>
            </a:r>
            <a:r>
              <a:rPr kumimoji="0" lang="ru-RU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(морепродукты, молоко)</a:t>
            </a:r>
            <a:endParaRPr kumimoji="0" lang="en-US" sz="24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1088502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1088502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большей части территории Российской Федерации содержание фторида в питьевой воде ниже концентрации (0,8-1,2 мг/л), </a:t>
            </a:r>
            <a:r>
              <a:rPr kumimoji="0" lang="ru-RU" sz="24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которая необходима для предупреждения кариеса зубов*</a:t>
            </a:r>
            <a:endParaRPr kumimoji="0" lang="ru-RU" sz="2400" b="1" i="0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78488" y="1089578"/>
            <a:ext cx="6697392" cy="121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502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ДЕКЛАРАЦИЯ СОВЕЩАНИЯ ЭКСПЕРТОВ</a:t>
            </a:r>
            <a:r>
              <a:rPr kumimoji="0" lang="en-US" sz="2400" b="1" i="0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</a:t>
            </a:r>
            <a:r>
              <a:rPr kumimoji="0" lang="ru-RU" sz="24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ПО ИСПОЛЬЗОВАНИЮ</a:t>
            </a:r>
            <a:r>
              <a:rPr kumimoji="0" lang="en-US" sz="2400" b="1" i="0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</a:t>
            </a:r>
            <a:r>
              <a:rPr kumimoji="0" lang="ru-RU" sz="24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ФТОРИДОВ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sz="24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СТОМАТОЛОГИИ 26 ЯНВАРЯ 2011 Г.</a:t>
            </a:r>
            <a:endParaRPr kumimoji="0" lang="ru-RU" sz="2400" b="1" i="0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185" y="66623"/>
            <a:ext cx="5721873" cy="57157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ФТОРИДЫ В СТОМАТОЛОГИИ</a:t>
            </a:r>
            <a:endParaRPr lang="ru-RU" sz="3000" dirty="0"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793" y="6349565"/>
            <a:ext cx="11238036" cy="510023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* Декларация совещания экспертов по использованию фторидов в стоматологии 26 января 2011 г. Москва</a:t>
            </a:r>
          </a:p>
          <a:p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hlinkClick r:id="rId2"/>
              </a:rPr>
              <a:t>http://www.e-stomatology.ru/star/work/2011/solution_april/deklar_ftorid.htm</a:t>
            </a:r>
            <a:endParaRPr lang="ru-RU" sz="1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4" y="877468"/>
            <a:ext cx="4250951" cy="526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44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36" y="-110170"/>
            <a:ext cx="10796530" cy="647850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ФТОРИДЫ. СОДЕРЖАНИЕ  В ПИТЬЕВОЙ ВОДЕ НА ТЕРРИТОРИИ РФ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9411" y="1164657"/>
            <a:ext cx="9153625" cy="50436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7941" y="6349565"/>
            <a:ext cx="12063430" cy="51002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Фториды в стоматологической практике: механизм действия, эффективность и безопасность применения. Учебное пособие для врачей-стоматологов. Кузьмина Э.М., Кузьмина И.Н.,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Лапатина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 А.В. – Москва 2018, Глава 2, стр.7</a:t>
            </a:r>
          </a:p>
        </p:txBody>
      </p:sp>
    </p:spTree>
    <p:extLst>
      <p:ext uri="{BB962C8B-B14F-4D97-AF65-F5344CB8AC3E}">
        <p14:creationId xmlns:p14="http://schemas.microsoft.com/office/powerpoint/2010/main" val="64293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388" y="6305670"/>
            <a:ext cx="11301530" cy="51002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Г.Н.Пахомов Фторид и стоматологическое здоровье Экспертное совещание, 26 января 2011 г., Москва,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опуб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Dental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Tribune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Russian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Edition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hlinkClick r:id="rId2"/>
              </a:rPr>
              <a:t>http://con-med.ru/magazines/tribune/tribune-02-2011/ftorid_i_stomatologicheskoe_zdorove_ekspertnoe_soveshchanie_26_yanvarya_2011_g_moskva/</a:t>
            </a:r>
            <a:endParaRPr lang="ru-RU" sz="1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165992" y="2307196"/>
            <a:ext cx="7024421" cy="3433900"/>
          </a:xfrm>
          <a:prstGeom prst="rect">
            <a:avLst/>
          </a:prstGeom>
          <a:noFill/>
          <a:ln w="952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Регулярное использование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фторидсодержащих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зубных паст играет ведущую роль в профилактике кариеса зубов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1088502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заключению экспертов</a:t>
            </a:r>
            <a:r>
              <a:rPr lang="ru-RU" sz="2400" dirty="0">
                <a:solidFill>
                  <a:srgbClr val="DE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</a:t>
            </a:r>
            <a:r>
              <a:rPr lang="ru-RU" sz="2400" dirty="0">
                <a:solidFill>
                  <a:srgbClr val="DE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в связи с наличием строго доказанных фактов об их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противокариозной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эффективности фторидов,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считается неэтичным рекомендовать населению зубные пасты, не содержащие фторидов**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C:\Users\m.erina\Desktop\doktor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8" y="2307196"/>
            <a:ext cx="4689721" cy="3073222"/>
          </a:xfrm>
          <a:prstGeom prst="rect">
            <a:avLst/>
          </a:prstGeom>
          <a:noFill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95475" y="1188613"/>
            <a:ext cx="8991600" cy="84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502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ДЕКЛАРАЦИЯ СОВЕЩАНИЯ ЭКСПЕРТОВ</a:t>
            </a:r>
            <a:r>
              <a:rPr kumimoji="0" lang="ru-RU" sz="2400" b="1" i="0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</a:t>
            </a:r>
            <a:r>
              <a:rPr kumimoji="0" lang="ru-RU" sz="24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ПО</a:t>
            </a:r>
            <a:r>
              <a:rPr kumimoji="0" lang="ru-RU" sz="2400" b="1" i="0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</a:t>
            </a:r>
            <a:r>
              <a:rPr kumimoji="0" lang="ru-RU" sz="24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ИСПОЛЬЗОВАНИЮ ФТОРИДОВ</a:t>
            </a:r>
            <a:r>
              <a:rPr kumimoji="0" lang="ru-RU" sz="2400" b="1" i="0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</a:t>
            </a:r>
            <a:r>
              <a:rPr kumimoji="0" lang="ru-RU" sz="24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В СТОМАТОЛОГИИ 26 ЯНВАРЯ 2011 Г.</a:t>
            </a:r>
            <a:endParaRPr kumimoji="0" lang="ru-RU" sz="2400" b="1" i="0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C:\Users\e.shakirova\Downloads\3613d0459c2c05d125f34779fb1b36c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22" y="4754388"/>
            <a:ext cx="1173491" cy="96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75422" y="86099"/>
            <a:ext cx="5244029" cy="647850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ФТОРИДЫ В СТОМАТОЛОГИИ</a:t>
            </a:r>
          </a:p>
        </p:txBody>
      </p:sp>
    </p:spTree>
    <p:extLst>
      <p:ext uri="{BB962C8B-B14F-4D97-AF65-F5344CB8AC3E}">
        <p14:creationId xmlns:p14="http://schemas.microsoft.com/office/powerpoint/2010/main" val="219483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390897" y="1226079"/>
            <a:ext cx="8597667" cy="4831070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5437" tIns="27718" rIns="55437" bIns="27718" rtlCol="0" anchor="ctr"/>
          <a:lstStyle/>
          <a:p>
            <a:pPr marL="346484" indent="-346484">
              <a:buFont typeface="Arial" pitchFamily="34" charset="0"/>
              <a:buChar char="•"/>
            </a:pPr>
            <a:endParaRPr lang="ru-RU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78" y="41606"/>
            <a:ext cx="5245986" cy="647850"/>
          </a:xfrm>
        </p:spPr>
        <p:txBody>
          <a:bodyPr>
            <a:normAutofit/>
          </a:bodyPr>
          <a:lstStyle/>
          <a:p>
            <a:pPr algn="l"/>
            <a:r>
              <a:rPr lang="ru-RU" sz="3000" dirty="0">
                <a:solidFill>
                  <a:schemeClr val="tx1"/>
                </a:solidFill>
              </a:rPr>
              <a:t>ФТОРИДЫ. ДЕЙСТВИЕ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524036" y="1330854"/>
            <a:ext cx="8464529" cy="546056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400" dirty="0"/>
              <a:t>Способствуют </a:t>
            </a:r>
            <a:r>
              <a:rPr lang="ru-RU" sz="2400" dirty="0" err="1"/>
              <a:t>реминерализации</a:t>
            </a:r>
            <a:r>
              <a:rPr lang="ru-RU" sz="2400" dirty="0"/>
              <a:t>:</a:t>
            </a:r>
            <a:endParaRPr lang="en-US" sz="2400" dirty="0"/>
          </a:p>
          <a:p>
            <a:pPr marL="0" indent="0">
              <a:buClr>
                <a:schemeClr val="bg1"/>
              </a:buClr>
              <a:buNone/>
            </a:pPr>
            <a:r>
              <a:rPr lang="ru-RU" sz="2400" dirty="0"/>
              <a:t>1. Увеличивают скорость проникновения ионов кальция и фосфатов из слюны в эмаль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ru-RU" sz="2400" dirty="0"/>
              <a:t>2. Образуют в эмали из гидроксиапатита более прочное соединение </a:t>
            </a:r>
            <a:r>
              <a:rPr lang="ru-RU" sz="2400" dirty="0" err="1"/>
              <a:t>фторапатит</a:t>
            </a:r>
            <a:endParaRPr lang="ru-RU" sz="2400" dirty="0"/>
          </a:p>
          <a:p>
            <a:pPr marL="0" indent="0">
              <a:buClr>
                <a:schemeClr val="bg1"/>
              </a:buClr>
              <a:buNone/>
            </a:pPr>
            <a:r>
              <a:rPr lang="ru-RU" sz="2400" dirty="0"/>
              <a:t>3. Образуют на пелликуле слой фторида кальция 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ru-RU" sz="2400" dirty="0"/>
              <a:t>(депо ионов фтора и кальция для эмали)</a:t>
            </a:r>
            <a:endParaRPr lang="en-US" sz="2400" dirty="0"/>
          </a:p>
          <a:p>
            <a:r>
              <a:rPr lang="ru-RU" sz="2400" dirty="0"/>
              <a:t>Замедляют жизнедеятельность бактерий, разрушающих эмаль (как следствие, снижение выработки ими  внеклеточных полисахаридов и молочной кислоты)</a:t>
            </a:r>
            <a:endParaRPr lang="en-US" sz="2400" dirty="0"/>
          </a:p>
          <a:p>
            <a:r>
              <a:rPr lang="ru-RU" sz="2400" dirty="0"/>
              <a:t>Уменьшают скорость образования мягкого зубного налета*</a:t>
            </a:r>
          </a:p>
        </p:txBody>
      </p:sp>
      <p:pic>
        <p:nvPicPr>
          <p:cNvPr id="13314" name="Picture 2" descr="https://upload.wikimedia.org/wikipedia/commons/1/14/Tetrakis%28trifluorophosphine%29platinum%280%29-from-xtal-2008-3D-S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8" y="2059806"/>
            <a:ext cx="2992290" cy="289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523" y="6449549"/>
            <a:ext cx="7479326" cy="30996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*Фториды в зубных пастах: Сахарова Э.Б.. — Стоматологическое обозрение, №1, 2008</a:t>
            </a:r>
          </a:p>
        </p:txBody>
      </p:sp>
    </p:spTree>
    <p:extLst>
      <p:ext uri="{BB962C8B-B14F-4D97-AF65-F5344CB8AC3E}">
        <p14:creationId xmlns:p14="http://schemas.microsoft.com/office/powerpoint/2010/main" val="24610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8234054" y="1060862"/>
            <a:ext cx="3644975" cy="4749227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5437" tIns="27718" rIns="55437" bIns="27718" rtlCol="0" anchor="ctr"/>
          <a:lstStyle/>
          <a:p>
            <a:pPr marL="346484" indent="-346484">
              <a:buFont typeface="Arial" pitchFamily="34" charset="0"/>
              <a:buChar char="•"/>
            </a:pPr>
            <a:endParaRPr lang="ru-RU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91348" y="1049498"/>
            <a:ext cx="3644975" cy="4749227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5437" tIns="27718" rIns="55437" bIns="27718" rtlCol="0" anchor="ctr"/>
          <a:lstStyle/>
          <a:p>
            <a:pPr marL="346484" indent="-346484">
              <a:buFont typeface="Arial" pitchFamily="34" charset="0"/>
              <a:buChar char="•"/>
            </a:pPr>
            <a:endParaRPr lang="ru-RU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8643" y="1060862"/>
            <a:ext cx="3644975" cy="4737863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5437" tIns="27718" rIns="55437" bIns="27718" rtlCol="0" anchor="ctr"/>
          <a:lstStyle/>
          <a:p>
            <a:pPr marL="346484" indent="-346484">
              <a:buFont typeface="Arial" pitchFamily="34" charset="0"/>
              <a:buChar char="•"/>
            </a:pPr>
            <a:endParaRPr lang="ru-RU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643" y="55627"/>
            <a:ext cx="3162442" cy="647850"/>
          </a:xfrm>
        </p:spPr>
        <p:txBody>
          <a:bodyPr>
            <a:normAutofit/>
          </a:bodyPr>
          <a:lstStyle/>
          <a:p>
            <a:pPr algn="l"/>
            <a:r>
              <a:rPr lang="ru-RU" sz="3000" dirty="0">
                <a:solidFill>
                  <a:schemeClr val="tx1"/>
                </a:solidFill>
              </a:rPr>
              <a:t>ФТОРИДЫ</a:t>
            </a:r>
            <a:r>
              <a:rPr lang="en-US" sz="3000" dirty="0">
                <a:solidFill>
                  <a:schemeClr val="tx1"/>
                </a:solidFill>
              </a:rPr>
              <a:t>. </a:t>
            </a:r>
            <a:r>
              <a:rPr lang="ru-RU" sz="3000" dirty="0">
                <a:solidFill>
                  <a:schemeClr val="tx1"/>
                </a:solidFill>
              </a:rPr>
              <a:t>ТИПЫ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1843" y="1276550"/>
            <a:ext cx="3683626" cy="4761807"/>
          </a:xfrm>
        </p:spPr>
        <p:txBody>
          <a:bodyPr vert="horz" lIns="91417" tIns="45708" rIns="91417" bIns="45708" rtlCol="0">
            <a:noAutofit/>
          </a:bodyPr>
          <a:lstStyle/>
          <a:p>
            <a:pPr marL="0" indent="0" algn="ctr" defTabSz="554374">
              <a:lnSpc>
                <a:spcPct val="90000"/>
              </a:lnSpc>
              <a:spcBef>
                <a:spcPts val="606"/>
              </a:spcBef>
              <a:buNone/>
            </a:pPr>
            <a:r>
              <a:rPr lang="ru-RU" sz="2400" b="1" dirty="0">
                <a:solidFill>
                  <a:schemeClr val="tx1"/>
                </a:solidFill>
              </a:rPr>
              <a:t>Натрия </a:t>
            </a:r>
            <a:br>
              <a:rPr lang="en-US" sz="2400" b="1" dirty="0"/>
            </a:br>
            <a:r>
              <a:rPr lang="ru-RU" sz="2400" b="1" dirty="0" err="1">
                <a:solidFill>
                  <a:schemeClr val="tx1"/>
                </a:solidFill>
              </a:rPr>
              <a:t>монофторфосфат</a:t>
            </a:r>
            <a:endParaRPr lang="ru-RU" sz="2400" dirty="0"/>
          </a:p>
          <a:p>
            <a:pPr marL="138594" indent="-138594" defTabSz="554374">
              <a:lnSpc>
                <a:spcPct val="90000"/>
              </a:lnSpc>
              <a:spcBef>
                <a:spcPts val="606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Не препятствует росту бляшек</a:t>
            </a:r>
          </a:p>
          <a:p>
            <a:pPr marL="138594" indent="-138594" defTabSz="554374">
              <a:lnSpc>
                <a:spcPct val="90000"/>
              </a:lnSpc>
              <a:spcBef>
                <a:spcPts val="606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Не образует слой </a:t>
            </a:r>
            <a:r>
              <a:rPr lang="ru-RU" sz="2400"/>
              <a:t>фторида кальция</a:t>
            </a:r>
            <a:endParaRPr lang="ru-RU" sz="2400" dirty="0"/>
          </a:p>
          <a:p>
            <a:pPr marL="138594" indent="-138594" defTabSz="554374">
              <a:lnSpc>
                <a:spcPct val="90000"/>
              </a:lnSpc>
              <a:spcBef>
                <a:spcPts val="606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Действует только во время чистки зубов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8234054" y="1276550"/>
            <a:ext cx="3696477" cy="4741923"/>
          </a:xfrm>
          <a:prstGeom prst="rect">
            <a:avLst/>
          </a:prstGeom>
        </p:spPr>
        <p:txBody>
          <a:bodyPr vert="horz" lIns="91417" tIns="45708" rIns="91417" bIns="4570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err="1">
                <a:latin typeface="Calibri" panose="020F0502020204030204" pitchFamily="34" charset="0"/>
              </a:rPr>
              <a:t>Аминофторид</a:t>
            </a:r>
            <a:r>
              <a:rPr lang="ru-RU" sz="2400" b="1" dirty="0">
                <a:latin typeface="Calibri" panose="020F0502020204030204" pitchFamily="34" charset="0"/>
              </a:rPr>
              <a:t> </a:t>
            </a:r>
            <a:br>
              <a:rPr lang="en-US" sz="2400" b="1" dirty="0">
                <a:latin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</a:rPr>
              <a:t>(</a:t>
            </a:r>
            <a:r>
              <a:rPr lang="ru-RU" sz="2400" b="1" dirty="0" err="1">
                <a:latin typeface="Calibri" panose="020F0502020204030204" pitchFamily="34" charset="0"/>
              </a:rPr>
              <a:t>олафлур</a:t>
            </a:r>
            <a:r>
              <a:rPr lang="ru-RU" sz="2400" b="1" dirty="0">
                <a:latin typeface="Calibri" panose="020F0502020204030204" pitchFamily="34" charset="0"/>
              </a:rPr>
              <a:t>)</a:t>
            </a:r>
            <a:endParaRPr lang="ru-RU" sz="2400" dirty="0">
              <a:latin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</a:rPr>
              <a:t>Препятствует росту бляшек</a:t>
            </a:r>
          </a:p>
          <a:p>
            <a:r>
              <a:rPr lang="ru-RU" sz="2400" dirty="0">
                <a:latin typeface="Calibri" panose="020F0502020204030204" pitchFamily="34" charset="0"/>
              </a:rPr>
              <a:t>Образует слой фторида кальция,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ru-RU" sz="2400" b="1" dirty="0">
                <a:latin typeface="Calibri" panose="020F0502020204030204" pitchFamily="34" charset="0"/>
              </a:rPr>
              <a:t>хорошо</a:t>
            </a:r>
            <a:r>
              <a:rPr lang="ru-RU" sz="2400" dirty="0">
                <a:latin typeface="Calibri" panose="020F0502020204030204" pitchFamily="34" charset="0"/>
              </a:rPr>
              <a:t> удерживающийся на поверхности зуба</a:t>
            </a:r>
          </a:p>
          <a:p>
            <a:r>
              <a:rPr lang="ru-RU" sz="2400" b="1" dirty="0">
                <a:latin typeface="Calibri" panose="020F0502020204030204" pitchFamily="34" charset="0"/>
              </a:rPr>
              <a:t>Медленно</a:t>
            </a:r>
            <a:r>
              <a:rPr lang="ru-RU" sz="2400" dirty="0">
                <a:latin typeface="Calibri" panose="020F0502020204030204" pitchFamily="34" charset="0"/>
              </a:rPr>
              <a:t> выводится из полости рта (до 1,5 - 2-х часов)*</a:t>
            </a:r>
          </a:p>
          <a:p>
            <a:endParaRPr lang="ru-RU" sz="2400" dirty="0">
              <a:latin typeface="Calibri" panose="020F0502020204030204" pitchFamily="34" charset="0"/>
            </a:endParaRPr>
          </a:p>
          <a:p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303447" y="1276550"/>
            <a:ext cx="3702629" cy="4701881"/>
          </a:xfrm>
          <a:prstGeom prst="rect">
            <a:avLst/>
          </a:prstGeom>
        </p:spPr>
        <p:txBody>
          <a:bodyPr vert="horz" lIns="91417" tIns="45708" rIns="91417" bIns="4570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latin typeface="Calibri" panose="020F0502020204030204" pitchFamily="34" charset="0"/>
              </a:rPr>
              <a:t>Фторид натрия и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br>
              <a:rPr lang="en-US" sz="2400" b="1" dirty="0">
                <a:latin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</a:rPr>
              <a:t>фторид алюминия</a:t>
            </a:r>
          </a:p>
          <a:p>
            <a:r>
              <a:rPr lang="ru-RU" sz="2400" dirty="0">
                <a:latin typeface="Calibri" panose="020F0502020204030204" pitchFamily="34" charset="0"/>
              </a:rPr>
              <a:t>Препятствует росту бляшек</a:t>
            </a:r>
          </a:p>
          <a:p>
            <a:r>
              <a:rPr lang="ru-RU" sz="2400" dirty="0">
                <a:latin typeface="Calibri" panose="020F0502020204030204" pitchFamily="34" charset="0"/>
              </a:rPr>
              <a:t>Образует слой фторида кальция,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удерживающийся на поверхности зуба</a:t>
            </a:r>
          </a:p>
          <a:p>
            <a:r>
              <a:rPr lang="ru-RU" sz="2400" dirty="0">
                <a:latin typeface="Calibri" panose="020F0502020204030204" pitchFamily="34" charset="0"/>
              </a:rPr>
              <a:t>Медленно выводится из полости рта (15-20 минут)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1801" y="4905262"/>
            <a:ext cx="277229" cy="794641"/>
          </a:xfrm>
          <a:prstGeom prst="rect">
            <a:avLst/>
          </a:prstGeom>
          <a:noFill/>
        </p:spPr>
        <p:txBody>
          <a:bodyPr wrap="square" lIns="55437" tIns="27718" rIns="55437" bIns="27718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$</a:t>
            </a:r>
            <a:endParaRPr lang="ru-RU" sz="4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9003" y="5004084"/>
            <a:ext cx="1386150" cy="794641"/>
          </a:xfrm>
          <a:prstGeom prst="rect">
            <a:avLst/>
          </a:prstGeom>
          <a:noFill/>
        </p:spPr>
        <p:txBody>
          <a:bodyPr wrap="square" lIns="55437" tIns="27718" rIns="55437" bIns="27718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$$</a:t>
            </a:r>
            <a:endParaRPr lang="ru-RU" sz="4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9460" y="5031616"/>
            <a:ext cx="1386150" cy="794641"/>
          </a:xfrm>
          <a:prstGeom prst="rect">
            <a:avLst/>
          </a:prstGeom>
          <a:noFill/>
        </p:spPr>
        <p:txBody>
          <a:bodyPr wrap="square" lIns="55437" tIns="27718" rIns="55437" bIns="27718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$$$</a:t>
            </a:r>
            <a:endParaRPr lang="ru-RU" sz="4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2" descr="N:\логотипы\Lacal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93" y="5379895"/>
            <a:ext cx="1290610" cy="2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N:\логотипы\Lacal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36" y="5401404"/>
            <a:ext cx="1290610" cy="2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0689" y="6345987"/>
            <a:ext cx="11459904" cy="51002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*Профилактическая роль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аминофторида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 в предупреждении кариеса зубов: С.Б.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Улитовский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,, О.В. Калинина, кафедра терапевтической</a:t>
            </a:r>
          </a:p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Стоматологии СПб ГМУ им. акад. И.П. Павлова. — Стоматологическое обозрение, №1, 2008</a:t>
            </a:r>
          </a:p>
        </p:txBody>
      </p:sp>
    </p:spTree>
    <p:extLst>
      <p:ext uri="{BB962C8B-B14F-4D97-AF65-F5344CB8AC3E}">
        <p14:creationId xmlns:p14="http://schemas.microsoft.com/office/powerpoint/2010/main" val="225548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565270" y="1488619"/>
            <a:ext cx="6314923" cy="4474031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5437" tIns="27718" rIns="55437" bIns="27718" rtlCol="0" anchor="ctr"/>
          <a:lstStyle/>
          <a:p>
            <a:pPr algn="ctr"/>
            <a:endParaRPr lang="en-US" sz="2400" dirty="0">
              <a:latin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</a:rPr>
              <a:t>Верхняя граница </a:t>
            </a:r>
            <a:r>
              <a:rPr lang="ru-RU" sz="2400" b="1" dirty="0">
                <a:latin typeface="Calibri" panose="020F0502020204030204" pitchFamily="34" charset="0"/>
              </a:rPr>
              <a:t>PPM =1500 (0,15%). </a:t>
            </a:r>
          </a:p>
          <a:p>
            <a:r>
              <a:rPr lang="ru-RU" sz="2400" dirty="0">
                <a:latin typeface="Calibri" panose="020F0502020204030204" pitchFamily="34" charset="0"/>
              </a:rPr>
              <a:t>Такое содержание фторидов признано безопасным и указано в международном стандарте ISO*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86" y="139818"/>
            <a:ext cx="7154847" cy="476032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</a:rPr>
              <a:t>ФТОРИДЫ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ru-RU" sz="2800" dirty="0">
                <a:solidFill>
                  <a:schemeClr val="tx1"/>
                </a:solidFill>
              </a:rPr>
              <a:t>«СКОЛЬКО ВЕШАТЬ В ГРАММАХ?»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46283" y="1837010"/>
            <a:ext cx="6043940" cy="1938968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pPr marL="277187" indent="-277187" fontAlgn="base">
              <a:buFont typeface="Arial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PPM</a:t>
            </a:r>
            <a:r>
              <a:rPr lang="ru-RU" sz="2400" b="1" dirty="0">
                <a:latin typeface="Calibri" panose="020F0502020204030204" pitchFamily="34" charset="0"/>
              </a:rPr>
              <a:t> – единица измерения</a:t>
            </a:r>
            <a:r>
              <a:rPr lang="ru-RU" sz="2400" dirty="0">
                <a:latin typeface="Calibri" panose="020F0502020204030204" pitchFamily="34" charset="0"/>
              </a:rPr>
              <a:t>, выражаемая в количестве частей вещества на миллион (</a:t>
            </a:r>
            <a:r>
              <a:rPr lang="ru-RU" sz="2400" dirty="0" err="1">
                <a:latin typeface="Calibri" panose="020F0502020204030204" pitchFamily="34" charset="0"/>
              </a:rPr>
              <a:t>parts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per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million</a:t>
            </a:r>
            <a:r>
              <a:rPr lang="ru-RU" sz="2400" dirty="0">
                <a:latin typeface="Calibri" panose="020F0502020204030204" pitchFamily="34" charset="0"/>
              </a:rPr>
              <a:t>). </a:t>
            </a:r>
          </a:p>
          <a:p>
            <a:pPr marL="277187" indent="-277187" fontAlgn="base"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PPM</a:t>
            </a:r>
            <a:r>
              <a:rPr lang="ru-RU" sz="2400" dirty="0">
                <a:latin typeface="Calibri" panose="020F0502020204030204" pitchFamily="34" charset="0"/>
              </a:rPr>
              <a:t> в зубной пасте - </a:t>
            </a:r>
            <a:r>
              <a:rPr lang="ru-RU" sz="2400" b="1" dirty="0">
                <a:latin typeface="Calibri" panose="020F0502020204030204" pitchFamily="34" charset="0"/>
              </a:rPr>
              <a:t>массовая доля фторидов.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473" y="1477578"/>
            <a:ext cx="5353661" cy="3226076"/>
          </a:xfrm>
          <a:prstGeom prst="rect">
            <a:avLst/>
          </a:prstGeom>
          <a:noFill/>
        </p:spPr>
        <p:txBody>
          <a:bodyPr wrap="square" lIns="55437" tIns="27718" rIns="55437" bIns="27718" rtlCol="0">
            <a:spAutoFit/>
          </a:bodyPr>
          <a:lstStyle/>
          <a:p>
            <a:r>
              <a:rPr lang="en-US" sz="206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PPM</a:t>
            </a:r>
            <a:endParaRPr lang="ru-RU" sz="206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4027" y="4843536"/>
            <a:ext cx="2606229" cy="502253"/>
          </a:xfrm>
          <a:prstGeom prst="rect">
            <a:avLst/>
          </a:prstGeom>
        </p:spPr>
        <p:txBody>
          <a:bodyPr wrap="none" lIns="55437" tIns="27718" rIns="55437" bIns="27718">
            <a:spAutoFit/>
          </a:bodyPr>
          <a:lstStyle/>
          <a:p>
            <a:r>
              <a:rPr lang="ru-RU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 </a:t>
            </a:r>
            <a:r>
              <a:rPr lang="en-US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PPM</a:t>
            </a:r>
            <a:r>
              <a:rPr lang="ru-RU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=0.0001%</a:t>
            </a:r>
            <a:endParaRPr lang="ru-RU" sz="2900" dirty="0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942" y="6445533"/>
            <a:ext cx="11497988" cy="30996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* Международный стандарт ИСО 11609-95. Определение общего фторида в средствах для чистки зубов</a:t>
            </a:r>
          </a:p>
        </p:txBody>
      </p:sp>
    </p:spTree>
    <p:extLst>
      <p:ext uri="{BB962C8B-B14F-4D97-AF65-F5344CB8AC3E}">
        <p14:creationId xmlns:p14="http://schemas.microsoft.com/office/powerpoint/2010/main" val="60349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243" y="184730"/>
            <a:ext cx="8158593" cy="461665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КОНЦЕНТРАЦИЯ ФТОРИДОВ В РОТОВОЙ ЖИДКОСТИ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7" r="68320"/>
          <a:stretch/>
        </p:blipFill>
        <p:spPr bwMode="auto">
          <a:xfrm rot="5400000">
            <a:off x="3152093" y="-103990"/>
            <a:ext cx="4573367" cy="8039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" r="88259" b="60113"/>
          <a:stretch/>
        </p:blipFill>
        <p:spPr bwMode="auto">
          <a:xfrm rot="5400000">
            <a:off x="7125524" y="940406"/>
            <a:ext cx="2019771" cy="3953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6983" y="6316445"/>
            <a:ext cx="12063430" cy="51002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*Фториды в стоматологической практике: механизм действия, эффективность и безопасность применения. Учебное пособие для врачей-стоматологов. Кузьмина Э.М., Кузьмина И.Н., </a:t>
            </a:r>
            <a:r>
              <a:rPr lang="ru-RU" sz="1300" dirty="0" err="1">
                <a:solidFill>
                  <a:schemeClr val="bg1"/>
                </a:solidFill>
                <a:latin typeface="Calibri" panose="020F0502020204030204" pitchFamily="34" charset="0"/>
              </a:rPr>
              <a:t>Лапатина</a:t>
            </a:r>
            <a:r>
              <a:rPr lang="ru-RU" sz="1300" dirty="0">
                <a:solidFill>
                  <a:schemeClr val="bg1"/>
                </a:solidFill>
                <a:latin typeface="Calibri" panose="020F0502020204030204" pitchFamily="34" charset="0"/>
              </a:rPr>
              <a:t> А.В. – Москва 2018, Глава 3, стр.13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39158"/>
            <a:ext cx="1203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После однократного применения </a:t>
            </a:r>
            <a:r>
              <a:rPr lang="ru-RU" sz="2400" dirty="0" err="1"/>
              <a:t>фторидсодержащей</a:t>
            </a:r>
            <a:r>
              <a:rPr lang="ru-RU" sz="2400" dirty="0"/>
              <a:t> </a:t>
            </a:r>
            <a:r>
              <a:rPr lang="ru-RU" sz="2400" b="1" dirty="0"/>
              <a:t>зубной пасты и ополаскивателя*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1888617"/>
      </p:ext>
    </p:extLst>
  </p:cSld>
  <p:clrMapOvr>
    <a:masterClrMapping/>
  </p:clrMapOvr>
</p:sld>
</file>

<file path=ppt/theme/theme1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24259</TotalTime>
  <Words>2480</Words>
  <Application>Microsoft Office PowerPoint</Application>
  <PresentationFormat>Произвольный</PresentationFormat>
  <Paragraphs>197</Paragraphs>
  <Slides>28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3_Специальное оформление</vt:lpstr>
      <vt:lpstr>4_Специальное оформление</vt:lpstr>
      <vt:lpstr>5_Специальное оформление</vt:lpstr>
      <vt:lpstr>Метрополия</vt:lpstr>
      <vt:lpstr>Презентация PowerPoint</vt:lpstr>
      <vt:lpstr>Презентация PowerPoint</vt:lpstr>
      <vt:lpstr>Презентация PowerPoint</vt:lpstr>
      <vt:lpstr>ФТОРИДЫ. СОДЕРЖАНИЕ  В ПИТЬЕВОЙ ВОДЕ НА ТЕРРИТОРИИ РФ</vt:lpstr>
      <vt:lpstr>Презентация PowerPoint</vt:lpstr>
      <vt:lpstr>ФТОРИДЫ. ДЕЙСТВИЕ</vt:lpstr>
      <vt:lpstr>ФТОРИДЫ. ТИПЫ</vt:lpstr>
      <vt:lpstr>ФТОРИДЫ. «СКОЛЬКО ВЕШАТЬ В ГРАММАХ?»</vt:lpstr>
      <vt:lpstr>КОНЦЕНТРАЦИЯ ФТОРИДОВ В РОТОВОЙ ЖИДКОСТИ</vt:lpstr>
      <vt:lpstr>КОНЦЕНТРАЦИЯ ФТОРИДОВ В РОТОВОЙ ЖИДКОСТИ</vt:lpstr>
      <vt:lpstr>КОНЦЕНТРАЦИЯ ФТОРИДОВ В РОТОВОЙ ЖИДКОСТИ</vt:lpstr>
      <vt:lpstr>ГИДРОКСИАПАТИТ Са10(РО4)6(ОН)2</vt:lpstr>
      <vt:lpstr>Презентация PowerPoint</vt:lpstr>
      <vt:lpstr>ЛАКТАТ АЛЮМИНИЯ</vt:lpstr>
      <vt:lpstr>ХЛОРГЕКСИДИН</vt:lpstr>
      <vt:lpstr>ЭТИЛОВЫЙ СПИРТ C2H5OH</vt:lpstr>
      <vt:lpstr>ХЛОРИД КАЛИЯ </vt:lpstr>
      <vt:lpstr>Презентация PowerPoint</vt:lpstr>
      <vt:lpstr>АРГИНИН</vt:lpstr>
      <vt:lpstr>ГИАЛУРОНОВАЯ КИСЛОТА</vt:lpstr>
      <vt:lpstr>НАТУРАЛЬНЫЕ ФЕРМЕНТЫ</vt:lpstr>
      <vt:lpstr>ПИРОФОСФАТ </vt:lpstr>
      <vt:lpstr>СОЕДИНЕНИЯ ЦИНКА</vt:lpstr>
      <vt:lpstr>МИЦЕЛЛЫ</vt:lpstr>
      <vt:lpstr>КСИЛИТ</vt:lpstr>
      <vt:lpstr>Презентация PowerPoint</vt:lpstr>
      <vt:lpstr>АБРАЗИВНОСТЬ – НЕ КОМПОНЕНТ, А СВОЙСТВО!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 Dryagina</dc:creator>
  <cp:lastModifiedBy>Якунина Марина</cp:lastModifiedBy>
  <cp:revision>2443</cp:revision>
  <dcterms:created xsi:type="dcterms:W3CDTF">2013-09-07T19:33:14Z</dcterms:created>
  <dcterms:modified xsi:type="dcterms:W3CDTF">2022-03-31T17:44:24Z</dcterms:modified>
</cp:coreProperties>
</file>